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 id="2147483657" r:id="rId5"/>
  </p:sldMasterIdLst>
  <p:notesMasterIdLst>
    <p:notesMasterId r:id="rId6"/>
  </p:notesMasterIdLst>
  <p:sldIdLst>
    <p:sldId id="256" r:id="rId7"/>
    <p:sldId id="257" r:id="rId8"/>
    <p:sldId id="258" r:id="rId9"/>
    <p:sldId id="259" r:id="rId10"/>
    <p:sldId id="260" r:id="rId11"/>
    <p:sldId id="261" r:id="rId12"/>
    <p:sldId id="262" r:id="rId13"/>
  </p:sldIdLst>
  <p:sldSz cy="6858000" cx="9144000"/>
  <p:notesSz cx="6858000" cy="9144000"/>
  <p:embeddedFontLst>
    <p:embeddedFont>
      <p:font typeface="Encode Sans Black"/>
      <p:bold r:id="rId14"/>
    </p:embeddedFont>
    <p:embeddedFont>
      <p:font typeface="Open Sans Light"/>
      <p:regular r:id="rId15"/>
      <p:bold r:id="rId16"/>
      <p:italic r:id="rId17"/>
      <p:boldItalic r:id="rId18"/>
    </p:embeddedFont>
    <p:embeddedFont>
      <p:font typeface="Open Sans"/>
      <p:regular r:id="rId19"/>
      <p:bold r:id="rId20"/>
      <p:italic r:id="rId21"/>
      <p:boldItalic r:id="rId22"/>
    </p:embeddedFont>
    <p:embeddedFont>
      <p:font typeface="Encode Sans Medium"/>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965">
          <p15:clr>
            <a:srgbClr val="A4A3A4"/>
          </p15:clr>
        </p15:guide>
        <p15:guide id="2" pos="4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65" orient="horz"/>
        <p:guide pos="48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bold.fntdata"/><Relationship Id="rId11" Type="http://schemas.openxmlformats.org/officeDocument/2006/relationships/slide" Target="slides/slide5.xml"/><Relationship Id="rId22" Type="http://schemas.openxmlformats.org/officeDocument/2006/relationships/font" Target="fonts/OpenSans-boldItalic.fntdata"/><Relationship Id="rId10" Type="http://schemas.openxmlformats.org/officeDocument/2006/relationships/slide" Target="slides/slide4.xml"/><Relationship Id="rId21" Type="http://schemas.openxmlformats.org/officeDocument/2006/relationships/font" Target="fonts/OpenSans-italic.fntdata"/><Relationship Id="rId13" Type="http://schemas.openxmlformats.org/officeDocument/2006/relationships/slide" Target="slides/slide7.xml"/><Relationship Id="rId24" Type="http://schemas.openxmlformats.org/officeDocument/2006/relationships/font" Target="fonts/EncodeSansMedium-bold.fntdata"/><Relationship Id="rId12" Type="http://schemas.openxmlformats.org/officeDocument/2006/relationships/slide" Target="slides/slide6.xml"/><Relationship Id="rId23" Type="http://schemas.openxmlformats.org/officeDocument/2006/relationships/font" Target="fonts/EncodeSans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OpenSansLight-regular.fntdata"/><Relationship Id="rId14" Type="http://schemas.openxmlformats.org/officeDocument/2006/relationships/font" Target="fonts/EncodeSansBlack-bold.fntdata"/><Relationship Id="rId17" Type="http://schemas.openxmlformats.org/officeDocument/2006/relationships/font" Target="fonts/OpenSansLight-italic.fntdata"/><Relationship Id="rId16" Type="http://schemas.openxmlformats.org/officeDocument/2006/relationships/font" Target="fonts/OpenSansLight-bold.fntdata"/><Relationship Id="rId5" Type="http://schemas.openxmlformats.org/officeDocument/2006/relationships/slideMaster" Target="slideMasters/slideMaster2.xml"/><Relationship Id="rId19" Type="http://schemas.openxmlformats.org/officeDocument/2006/relationships/font" Target="fonts/OpenSans-regular.fntdata"/><Relationship Id="rId6" Type="http://schemas.openxmlformats.org/officeDocument/2006/relationships/notesMaster" Target="notesMasters/notesMaster1.xml"/><Relationship Id="rId18" Type="http://schemas.openxmlformats.org/officeDocument/2006/relationships/font" Target="fonts/OpenSansLight-bold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iverse.roboflow.com/mycollege/tumor-detection-2/dataset/3" TargetMode="External"/><Relationship Id="rId3" Type="http://schemas.openxmlformats.org/officeDocument/2006/relationships/hyperlink" Target="https://universe.roboflow.com/tumor-azexj/tumor-vliim/dataset/4"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roboflow.com/whats-new-in-yolov8/"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dataset:</a:t>
            </a:r>
            <a:endParaRPr/>
          </a:p>
          <a:p>
            <a:pPr indent="0" lvl="0" marL="0" rtl="0" algn="l">
              <a:spcBef>
                <a:spcPts val="0"/>
              </a:spcBef>
              <a:spcAft>
                <a:spcPts val="0"/>
              </a:spcAft>
              <a:buNone/>
            </a:pPr>
            <a:r>
              <a:rPr lang="en-US"/>
              <a:t>Instance segmentation (object classification + detection = object classification + semantics segmentation) </a:t>
            </a:r>
            <a:endParaRPr/>
          </a:p>
          <a:p>
            <a:pPr indent="0" lvl="0" marL="0" rtl="0" algn="l">
              <a:spcBef>
                <a:spcPts val="0"/>
              </a:spcBef>
              <a:spcAft>
                <a:spcPts val="0"/>
              </a:spcAft>
              <a:buNone/>
            </a:pPr>
            <a:r>
              <a:rPr lang="en-US" u="sng">
                <a:solidFill>
                  <a:schemeClr val="hlink"/>
                </a:solidFill>
                <a:hlinkClick r:id="rId2"/>
              </a:rPr>
              <a:t>https://universe.roboflow.com/mycollege/tumor-detection-2/dataset/3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semantic segmentation</a:t>
            </a:r>
            <a:endParaRPr/>
          </a:p>
          <a:p>
            <a:pPr indent="0" lvl="0" marL="0" rtl="0" algn="l">
              <a:spcBef>
                <a:spcPts val="0"/>
              </a:spcBef>
              <a:spcAft>
                <a:spcPts val="0"/>
              </a:spcAft>
              <a:buNone/>
            </a:pPr>
            <a:r>
              <a:rPr lang="en-US" u="sng">
                <a:solidFill>
                  <a:schemeClr val="hlink"/>
                </a:solidFill>
                <a:hlinkClick r:id="rId3"/>
              </a:rPr>
              <a:t>https://universe.roboflow.com/tumor-azexj/tumor-vliim/dataset/4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 name="Google Shape;5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What’s your application?</a:t>
            </a:r>
            <a:endParaRPr/>
          </a:p>
          <a:p>
            <a:pPr indent="0" lvl="0" marL="0" rtl="0" algn="l">
              <a:spcBef>
                <a:spcPts val="0"/>
              </a:spcBef>
              <a:spcAft>
                <a:spcPts val="0"/>
              </a:spcAft>
              <a:buClr>
                <a:schemeClr val="dk1"/>
              </a:buClr>
              <a:buSzPts val="1100"/>
              <a:buFont typeface="Arial"/>
              <a:buNone/>
            </a:pPr>
            <a:r>
              <a:rPr lang="en-US"/>
              <a:t>What use case are you trying to solve?</a:t>
            </a:r>
            <a:endParaRPr/>
          </a:p>
          <a:p>
            <a:pPr indent="0" lvl="0" marL="0" rtl="0" algn="l">
              <a:spcBef>
                <a:spcPts val="0"/>
              </a:spcBef>
              <a:spcAft>
                <a:spcPts val="0"/>
              </a:spcAft>
              <a:buClr>
                <a:schemeClr val="dk1"/>
              </a:buClr>
              <a:buSzPts val="1100"/>
              <a:buFont typeface="Arial"/>
              <a:buNone/>
            </a:pPr>
            <a:r>
              <a:rPr lang="en-US"/>
              <a:t>What about it needs a Python library?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0" name="Google Shape;6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Ultralytics </a:t>
            </a:r>
            <a:r>
              <a:rPr lang="en-US" u="sng">
                <a:solidFill>
                  <a:schemeClr val="hlink"/>
                </a:solidFill>
                <a:hlinkClick r:id="rId2"/>
              </a:rPr>
              <a:t>YOLOv8</a:t>
            </a:r>
            <a:endParaRPr/>
          </a:p>
          <a:p>
            <a:pPr indent="-298450" lvl="0" marL="457200" rtl="0" algn="l">
              <a:spcBef>
                <a:spcPts val="0"/>
              </a:spcBef>
              <a:spcAft>
                <a:spcPts val="0"/>
              </a:spcAft>
              <a:buSzPts val="1100"/>
              <a:buChar char="●"/>
            </a:pPr>
            <a:r>
              <a:rPr lang="en-US"/>
              <a:t>model that builds upon the success of previous YOLO versions and introduces new features and improvements to further boost performance and flexibility. YOLOv8 is designed to be fast, accurate, and easy to use, making it an excellent choice for a wide range of object detection and tracking, instance segmentation, image classification and pose estimation tasks.</a:t>
            </a:r>
            <a:endParaRPr/>
          </a:p>
          <a:p>
            <a:pPr indent="-298450" lvl="0" marL="457200" rtl="0" algn="l">
              <a:spcBef>
                <a:spcPts val="0"/>
              </a:spcBef>
              <a:spcAft>
                <a:spcPts val="0"/>
              </a:spcAft>
              <a:buSzPts val="1100"/>
              <a:buChar char="●"/>
            </a:pPr>
            <a:r>
              <a:t/>
            </a:r>
            <a:endParaRPr/>
          </a:p>
        </p:txBody>
      </p:sp>
      <p:sp>
        <p:nvSpPr>
          <p:cNvPr id="72" name="Google Shape;7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b5919c406c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b5919c406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Things to thi</a:t>
            </a:r>
            <a:r>
              <a:rPr lang="en-US"/>
              <a:t>nk about, as a starting point:</a:t>
            </a:r>
            <a:endParaRPr/>
          </a:p>
          <a:p>
            <a:pPr indent="-298450" lvl="0" marL="457200" rtl="0" algn="l">
              <a:spcBef>
                <a:spcPts val="0"/>
              </a:spcBef>
              <a:spcAft>
                <a:spcPts val="0"/>
              </a:spcAft>
              <a:buSzPts val="1100"/>
              <a:buChar char="●"/>
            </a:pPr>
            <a:r>
              <a:rPr lang="en-US"/>
              <a:t>Addresses all requirements of your project</a:t>
            </a:r>
            <a:endParaRPr/>
          </a:p>
          <a:p>
            <a:pPr indent="-298450" lvl="0" marL="457200" rtl="0" algn="l">
              <a:spcBef>
                <a:spcPts val="0"/>
              </a:spcBef>
              <a:spcAft>
                <a:spcPts val="0"/>
              </a:spcAft>
              <a:buSzPts val="1100"/>
              <a:buChar char="●"/>
            </a:pPr>
            <a:r>
              <a:rPr lang="en-US"/>
              <a:t>Compatibility</a:t>
            </a:r>
            <a:r>
              <a:rPr lang="en-US"/>
              <a:t> with other elements of the project</a:t>
            </a:r>
            <a:endParaRPr/>
          </a:p>
          <a:p>
            <a:pPr indent="-298450" lvl="0" marL="457200" rtl="0" algn="l">
              <a:spcBef>
                <a:spcPts val="0"/>
              </a:spcBef>
              <a:spcAft>
                <a:spcPts val="0"/>
              </a:spcAft>
              <a:buSzPts val="1100"/>
              <a:buChar char="●"/>
            </a:pPr>
            <a:r>
              <a:rPr lang="en-US"/>
              <a:t>Ease of use</a:t>
            </a:r>
            <a:endParaRPr/>
          </a:p>
          <a:p>
            <a:pPr indent="-298450" lvl="0" marL="457200" rtl="0" algn="l">
              <a:spcBef>
                <a:spcPts val="0"/>
              </a:spcBef>
              <a:spcAft>
                <a:spcPts val="0"/>
              </a:spcAft>
              <a:buSzPts val="1100"/>
              <a:buChar char="●"/>
            </a:pPr>
            <a:r>
              <a:rPr lang="en-US"/>
              <a:t>Computational efficiency for the scale of data you’ll be using</a:t>
            </a:r>
            <a:endParaRPr/>
          </a:p>
          <a:p>
            <a:pPr indent="-298450" lvl="0" marL="457200" rtl="0" algn="l">
              <a:spcBef>
                <a:spcPts val="0"/>
              </a:spcBef>
              <a:spcAft>
                <a:spcPts val="0"/>
              </a:spcAft>
              <a:buSzPts val="1100"/>
              <a:buChar char="●"/>
            </a:pPr>
            <a:r>
              <a:rPr lang="en-US"/>
              <a:t>No software bugs that will impair </a:t>
            </a:r>
            <a:r>
              <a:rPr lang="en-US"/>
              <a:t>your use case</a:t>
            </a:r>
            <a:endParaRPr/>
          </a:p>
          <a:p>
            <a:pPr indent="-298450" lvl="0" marL="457200" rtl="0" algn="l">
              <a:spcBef>
                <a:spcPts val="0"/>
              </a:spcBef>
              <a:spcAft>
                <a:spcPts val="0"/>
              </a:spcAft>
              <a:buSzPts val="1100"/>
              <a:buChar char="●"/>
            </a:pPr>
            <a:r>
              <a:rPr lang="en-US"/>
              <a:t>Availability of relevant examples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b5919c406c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b5919c406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b5919c406c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b5919c406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Is there anything in the “con” list to be concerned about?</a:t>
            </a:r>
            <a:endParaRPr/>
          </a:p>
          <a:p>
            <a:pPr indent="0" lvl="0" marL="0" rtl="0" algn="l">
              <a:spcBef>
                <a:spcPts val="0"/>
              </a:spcBef>
              <a:spcAft>
                <a:spcPts val="0"/>
              </a:spcAft>
              <a:buClr>
                <a:schemeClr val="dk1"/>
              </a:buClr>
              <a:buSzPts val="1100"/>
              <a:buFont typeface="Arial"/>
              <a:buNone/>
            </a:pPr>
            <a:r>
              <a:rPr lang="en-US"/>
              <a:t>Will you have to mitigate any drawbacks?</a:t>
            </a:r>
            <a:endParaRPr/>
          </a:p>
          <a:p>
            <a:pPr indent="0" lvl="0" marL="0" rtl="0" algn="l">
              <a:spcBef>
                <a:spcPts val="0"/>
              </a:spcBef>
              <a:spcAft>
                <a:spcPts val="0"/>
              </a:spcAft>
              <a:buClr>
                <a:schemeClr val="dk1"/>
              </a:buClr>
              <a:buSzPts val="1100"/>
              <a:buFont typeface="Arial"/>
              <a:buNone/>
            </a:pPr>
            <a:r>
              <a:rPr lang="en-US"/>
              <a:t>What will you watch out for?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b5919c406c_1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b5919c406c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7" name="Shape 7"/>
        <p:cNvGrpSpPr/>
        <p:nvPr/>
      </p:nvGrpSpPr>
      <p:grpSpPr>
        <a:xfrm>
          <a:off x="0" y="0"/>
          <a:ext cx="0" cy="0"/>
          <a:chOff x="0" y="0"/>
          <a:chExt cx="0" cy="0"/>
        </a:xfrm>
      </p:grpSpPr>
      <p:pic>
        <p:nvPicPr>
          <p:cNvPr descr="W Logo_Purple_2685_HEX.png" id="8" name="Google Shape;8;p2"/>
          <p:cNvPicPr preferRelativeResize="0"/>
          <p:nvPr/>
        </p:nvPicPr>
        <p:blipFill rotWithShape="1">
          <a:blip r:embed="rId2">
            <a:alphaModFix/>
          </a:blip>
          <a:srcRect b="0" l="0" r="0" t="0"/>
          <a:stretch/>
        </p:blipFill>
        <p:spPr>
          <a:xfrm>
            <a:off x="7772400" y="5710428"/>
            <a:ext cx="1371600" cy="923544"/>
          </a:xfrm>
          <a:prstGeom prst="rect">
            <a:avLst/>
          </a:prstGeom>
          <a:noFill/>
          <a:ln>
            <a:noFill/>
          </a:ln>
        </p:spPr>
      </p:pic>
      <p:pic>
        <p:nvPicPr>
          <p:cNvPr descr="Wordmark_center_Purple_HEX.png" id="9" name="Google Shape;9;p2"/>
          <p:cNvPicPr preferRelativeResize="0"/>
          <p:nvPr/>
        </p:nvPicPr>
        <p:blipFill rotWithShape="1">
          <a:blip r:embed="rId3">
            <a:alphaModFix/>
          </a:blip>
          <a:srcRect b="0" l="0" r="0" t="0"/>
          <a:stretch/>
        </p:blipFill>
        <p:spPr>
          <a:xfrm>
            <a:off x="792039" y="1269313"/>
            <a:ext cx="2425295" cy="163374"/>
          </a:xfrm>
          <a:prstGeom prst="rect">
            <a:avLst/>
          </a:prstGeom>
          <a:noFill/>
          <a:ln>
            <a:noFill/>
          </a:ln>
        </p:spPr>
      </p:pic>
      <p:pic>
        <p:nvPicPr>
          <p:cNvPr id="10" name="Google Shape;10;p2"/>
          <p:cNvPicPr preferRelativeResize="0"/>
          <p:nvPr/>
        </p:nvPicPr>
        <p:blipFill rotWithShape="1">
          <a:blip r:embed="rId4">
            <a:alphaModFix/>
          </a:blip>
          <a:srcRect b="0" l="0" r="0" t="0"/>
          <a:stretch/>
        </p:blipFill>
        <p:spPr>
          <a:xfrm>
            <a:off x="792039" y="4341247"/>
            <a:ext cx="1495448" cy="130555"/>
          </a:xfrm>
          <a:prstGeom prst="rect">
            <a:avLst/>
          </a:prstGeom>
          <a:noFill/>
          <a:ln>
            <a:noFill/>
          </a:ln>
        </p:spPr>
      </p:pic>
      <p:sp>
        <p:nvSpPr>
          <p:cNvPr id="11" name="Google Shape;11;p2"/>
          <p:cNvSpPr txBox="1"/>
          <p:nvPr>
            <p:ph type="title"/>
          </p:nvPr>
        </p:nvSpPr>
        <p:spPr>
          <a:xfrm>
            <a:off x="671757" y="1559791"/>
            <a:ext cx="6972300" cy="2629056"/>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4B2E83"/>
              </a:buClr>
              <a:buSzPts val="5000"/>
              <a:buFont typeface="Encode Sans Black"/>
              <a:buNone/>
              <a:defRPr b="1" i="0" sz="5000" u="none" cap="none" strike="noStrike">
                <a:solidFill>
                  <a:srgbClr val="4B2E83"/>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Content">
  <p:cSld name="Header + Content">
    <p:spTree>
      <p:nvGrpSpPr>
        <p:cNvPr id="12" name="Shape 12"/>
        <p:cNvGrpSpPr/>
        <p:nvPr/>
      </p:nvGrpSpPr>
      <p:grpSpPr>
        <a:xfrm>
          <a:off x="0" y="0"/>
          <a:ext cx="0" cy="0"/>
          <a:chOff x="0" y="0"/>
          <a:chExt cx="0" cy="0"/>
        </a:xfrm>
      </p:grpSpPr>
      <p:sp>
        <p:nvSpPr>
          <p:cNvPr id="13" name="Google Shape;13;p3"/>
          <p:cNvSpPr txBox="1"/>
          <p:nvPr>
            <p:ph idx="1" type="body"/>
          </p:nvPr>
        </p:nvSpPr>
        <p:spPr>
          <a:xfrm>
            <a:off x="659305" y="1736725"/>
            <a:ext cx="8076956" cy="4015497"/>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4B2E83"/>
              </a:buClr>
              <a:buSzPts val="2400"/>
              <a:buFont typeface="Merriweather Sans"/>
              <a:buChar char="&gt;"/>
              <a:defRPr b="0" i="0" sz="2400" u="none" cap="none" strike="noStrike">
                <a:solidFill>
                  <a:srgbClr val="4B2E83"/>
                </a:solidFill>
                <a:latin typeface="Open Sans"/>
                <a:ea typeface="Open Sans"/>
                <a:cs typeface="Open Sans"/>
                <a:sym typeface="Open Sans"/>
              </a:defRPr>
            </a:lvl1pPr>
            <a:lvl2pPr indent="-355600" lvl="1" marL="914400" marR="0" rtl="0" algn="l">
              <a:spcBef>
                <a:spcPts val="400"/>
              </a:spcBef>
              <a:spcAft>
                <a:spcPts val="0"/>
              </a:spcAft>
              <a:buClr>
                <a:srgbClr val="4B2E83"/>
              </a:buClr>
              <a:buSzPts val="2000"/>
              <a:buFont typeface="Arial"/>
              <a:buChar char="–"/>
              <a:defRPr b="0" i="0" sz="2000" u="none" cap="none" strike="noStrike">
                <a:solidFill>
                  <a:srgbClr val="4B2E83"/>
                </a:solidFill>
                <a:latin typeface="Open Sans"/>
                <a:ea typeface="Open Sans"/>
                <a:cs typeface="Open Sans"/>
                <a:sym typeface="Open Sans"/>
              </a:defRPr>
            </a:lvl2pPr>
            <a:lvl3pPr indent="-342900" lvl="2" marL="1371600" marR="0" rtl="0" algn="l">
              <a:spcBef>
                <a:spcPts val="360"/>
              </a:spcBef>
              <a:spcAft>
                <a:spcPts val="0"/>
              </a:spcAft>
              <a:buClr>
                <a:srgbClr val="4B2E83"/>
              </a:buClr>
              <a:buSzPts val="1800"/>
              <a:buFont typeface="Merriweather Sans"/>
              <a:buChar char="&gt;"/>
              <a:defRPr b="0" i="0" sz="1800" u="none" cap="none" strike="noStrike">
                <a:solidFill>
                  <a:srgbClr val="4B2E83"/>
                </a:solidFill>
                <a:latin typeface="Open Sans"/>
                <a:ea typeface="Open Sans"/>
                <a:cs typeface="Open Sans"/>
                <a:sym typeface="Open Sans"/>
              </a:defRPr>
            </a:lvl3pPr>
            <a:lvl4pPr indent="-330200" lvl="3" marL="1828800" marR="0" rtl="0" algn="l">
              <a:spcBef>
                <a:spcPts val="320"/>
              </a:spcBef>
              <a:spcAft>
                <a:spcPts val="0"/>
              </a:spcAft>
              <a:buClr>
                <a:srgbClr val="4B2E83"/>
              </a:buClr>
              <a:buSzPts val="1600"/>
              <a:buFont typeface="Arial"/>
              <a:buChar char="–"/>
              <a:defRPr b="0" i="0" sz="1600" u="none" cap="none" strike="noStrike">
                <a:solidFill>
                  <a:srgbClr val="4B2E83"/>
                </a:solidFill>
                <a:latin typeface="Open Sans"/>
                <a:ea typeface="Open Sans"/>
                <a:cs typeface="Open Sans"/>
                <a:sym typeface="Open Sans"/>
              </a:defRPr>
            </a:lvl4pPr>
            <a:lvl5pPr indent="-317500" lvl="4" marL="2286000" marR="0" rtl="0" algn="l">
              <a:spcBef>
                <a:spcPts val="280"/>
              </a:spcBef>
              <a:spcAft>
                <a:spcPts val="0"/>
              </a:spcAft>
              <a:buClr>
                <a:srgbClr val="4B2E83"/>
              </a:buClr>
              <a:buSzPts val="1400"/>
              <a:buFont typeface="Merriweather Sans"/>
              <a:buChar char="&gt;"/>
              <a:defRPr b="0" i="0" sz="1400" u="none" cap="none" strike="noStrike">
                <a:solidFill>
                  <a:srgbClr val="4B2E83"/>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W Logo_Purple_2685_HEX.png" id="14" name="Google Shape;14;p3"/>
          <p:cNvPicPr preferRelativeResize="0"/>
          <p:nvPr/>
        </p:nvPicPr>
        <p:blipFill rotWithShape="1">
          <a:blip r:embed="rId2">
            <a:alphaModFix/>
          </a:blip>
          <a:srcRect b="0" l="0" r="0" t="0"/>
          <a:stretch/>
        </p:blipFill>
        <p:spPr>
          <a:xfrm>
            <a:off x="7772400" y="5710428"/>
            <a:ext cx="1371600" cy="923544"/>
          </a:xfrm>
          <a:prstGeom prst="rect">
            <a:avLst/>
          </a:prstGeom>
          <a:noFill/>
          <a:ln>
            <a:noFill/>
          </a:ln>
        </p:spPr>
      </p:pic>
      <p:pic>
        <p:nvPicPr>
          <p:cNvPr id="15" name="Google Shape;15;p3"/>
          <p:cNvPicPr preferRelativeResize="0"/>
          <p:nvPr/>
        </p:nvPicPr>
        <p:blipFill rotWithShape="1">
          <a:blip r:embed="rId3">
            <a:alphaModFix/>
          </a:blip>
          <a:srcRect b="0" l="0" r="0" t="0"/>
          <a:stretch/>
        </p:blipFill>
        <p:spPr>
          <a:xfrm>
            <a:off x="779464" y="1384924"/>
            <a:ext cx="789558" cy="68929"/>
          </a:xfrm>
          <a:prstGeom prst="rect">
            <a:avLst/>
          </a:prstGeom>
          <a:noFill/>
          <a:ln>
            <a:noFill/>
          </a:ln>
        </p:spPr>
      </p:pic>
      <p:sp>
        <p:nvSpPr>
          <p:cNvPr id="16" name="Google Shape;16;p3"/>
          <p:cNvSpPr txBox="1"/>
          <p:nvPr>
            <p:ph type="title"/>
          </p:nvPr>
        </p:nvSpPr>
        <p:spPr>
          <a:xfrm>
            <a:off x="671757" y="371511"/>
            <a:ext cx="8064504" cy="99199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SubHeader + Content">
  <p:cSld name="Header + SubHeader + Content">
    <p:spTree>
      <p:nvGrpSpPr>
        <p:cNvPr id="17" name="Shape 17"/>
        <p:cNvGrpSpPr/>
        <p:nvPr/>
      </p:nvGrpSpPr>
      <p:grpSpPr>
        <a:xfrm>
          <a:off x="0" y="0"/>
          <a:ext cx="0" cy="0"/>
          <a:chOff x="0" y="0"/>
          <a:chExt cx="0" cy="0"/>
        </a:xfrm>
      </p:grpSpPr>
      <p:sp>
        <p:nvSpPr>
          <p:cNvPr id="18" name="Google Shape;18;p4"/>
          <p:cNvSpPr txBox="1"/>
          <p:nvPr>
            <p:ph idx="1" type="body"/>
          </p:nvPr>
        </p:nvSpPr>
        <p:spPr>
          <a:xfrm>
            <a:off x="659305" y="2320239"/>
            <a:ext cx="8197114" cy="3810086"/>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4B2E83"/>
              </a:buClr>
              <a:buSzPts val="2400"/>
              <a:buFont typeface="Merriweather Sans"/>
              <a:buChar char="&gt;"/>
              <a:defRPr b="0" i="0" sz="2400" u="none" cap="none" strike="noStrike">
                <a:solidFill>
                  <a:srgbClr val="4B2E83"/>
                </a:solidFill>
                <a:latin typeface="Open Sans"/>
                <a:ea typeface="Open Sans"/>
                <a:cs typeface="Open Sans"/>
                <a:sym typeface="Open Sans"/>
              </a:defRPr>
            </a:lvl1pPr>
            <a:lvl2pPr indent="-355600" lvl="1" marL="914400" marR="0" rtl="0" algn="l">
              <a:spcBef>
                <a:spcPts val="400"/>
              </a:spcBef>
              <a:spcAft>
                <a:spcPts val="0"/>
              </a:spcAft>
              <a:buClr>
                <a:srgbClr val="4B2E83"/>
              </a:buClr>
              <a:buSzPts val="2000"/>
              <a:buFont typeface="Arial"/>
              <a:buChar char="–"/>
              <a:defRPr b="0" i="0" sz="2000" u="none" cap="none" strike="noStrike">
                <a:solidFill>
                  <a:srgbClr val="4B2E83"/>
                </a:solidFill>
                <a:latin typeface="Open Sans"/>
                <a:ea typeface="Open Sans"/>
                <a:cs typeface="Open Sans"/>
                <a:sym typeface="Open Sans"/>
              </a:defRPr>
            </a:lvl2pPr>
            <a:lvl3pPr indent="-342900" lvl="2" marL="1371600" marR="0" rtl="0" algn="l">
              <a:spcBef>
                <a:spcPts val="360"/>
              </a:spcBef>
              <a:spcAft>
                <a:spcPts val="0"/>
              </a:spcAft>
              <a:buClr>
                <a:srgbClr val="4B2E83"/>
              </a:buClr>
              <a:buSzPts val="1800"/>
              <a:buFont typeface="Merriweather Sans"/>
              <a:buChar char="&gt;"/>
              <a:defRPr b="0" i="0" sz="1800" u="none" cap="none" strike="noStrike">
                <a:solidFill>
                  <a:srgbClr val="4B2E83"/>
                </a:solidFill>
                <a:latin typeface="Open Sans"/>
                <a:ea typeface="Open Sans"/>
                <a:cs typeface="Open Sans"/>
                <a:sym typeface="Open Sans"/>
              </a:defRPr>
            </a:lvl3pPr>
            <a:lvl4pPr indent="-330200" lvl="3" marL="1828800" marR="0" rtl="0" algn="l">
              <a:spcBef>
                <a:spcPts val="320"/>
              </a:spcBef>
              <a:spcAft>
                <a:spcPts val="0"/>
              </a:spcAft>
              <a:buClr>
                <a:srgbClr val="4B2E83"/>
              </a:buClr>
              <a:buSzPts val="1600"/>
              <a:buFont typeface="Arial"/>
              <a:buChar char="–"/>
              <a:defRPr b="0" i="0" sz="1600" u="none" cap="none" strike="noStrike">
                <a:solidFill>
                  <a:srgbClr val="4B2E83"/>
                </a:solidFill>
                <a:latin typeface="Open Sans"/>
                <a:ea typeface="Open Sans"/>
                <a:cs typeface="Open Sans"/>
                <a:sym typeface="Open Sans"/>
              </a:defRPr>
            </a:lvl4pPr>
            <a:lvl5pPr indent="-317500" lvl="4" marL="2286000" marR="0" rtl="0" algn="l">
              <a:spcBef>
                <a:spcPts val="280"/>
              </a:spcBef>
              <a:spcAft>
                <a:spcPts val="0"/>
              </a:spcAft>
              <a:buClr>
                <a:srgbClr val="4B2E83"/>
              </a:buClr>
              <a:buSzPts val="1400"/>
              <a:buFont typeface="Merriweather Sans"/>
              <a:buChar char="&gt;"/>
              <a:defRPr b="0" i="0" sz="1400" u="none" cap="none" strike="noStrike">
                <a:solidFill>
                  <a:srgbClr val="4B2E83"/>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4"/>
          <p:cNvSpPr txBox="1"/>
          <p:nvPr>
            <p:ph idx="2" type="body"/>
          </p:nvPr>
        </p:nvSpPr>
        <p:spPr>
          <a:xfrm>
            <a:off x="671757" y="1730667"/>
            <a:ext cx="8184662" cy="41117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480"/>
              </a:spcBef>
              <a:spcAft>
                <a:spcPts val="0"/>
              </a:spcAft>
              <a:buClr>
                <a:srgbClr val="4B2E83"/>
              </a:buClr>
              <a:buSzPts val="2400"/>
              <a:buFont typeface="Arial"/>
              <a:buNone/>
              <a:defRPr b="0" i="0" sz="2400" u="none" cap="none" strike="noStrike">
                <a:solidFill>
                  <a:srgbClr val="4B2E83"/>
                </a:solidFill>
                <a:latin typeface="Arial"/>
                <a:ea typeface="Arial"/>
                <a:cs typeface="Arial"/>
                <a:sym typeface="Arial"/>
              </a:defRPr>
            </a:lvl1pPr>
            <a:lvl2pPr indent="-228600" lvl="1" marL="914400" marR="0" rtl="0" algn="l">
              <a:spcBef>
                <a:spcPts val="560"/>
              </a:spcBef>
              <a:spcAft>
                <a:spcPts val="0"/>
              </a:spcAft>
              <a:buClr>
                <a:srgbClr val="E8D3A2"/>
              </a:buClr>
              <a:buSzPts val="2800"/>
              <a:buFont typeface="Arial"/>
              <a:buNone/>
              <a:defRPr b="0" i="0" sz="2800" u="none" cap="none" strike="noStrike">
                <a:solidFill>
                  <a:srgbClr val="E8D3A2"/>
                </a:solidFill>
                <a:latin typeface="Encode Sans Black"/>
                <a:ea typeface="Encode Sans Black"/>
                <a:cs typeface="Encode Sans Black"/>
                <a:sym typeface="Encode Sans Black"/>
              </a:defRPr>
            </a:lvl2pPr>
            <a:lvl3pPr indent="-228600" lvl="2" marL="1371600" marR="0" rtl="0" algn="l">
              <a:spcBef>
                <a:spcPts val="480"/>
              </a:spcBef>
              <a:spcAft>
                <a:spcPts val="0"/>
              </a:spcAft>
              <a:buClr>
                <a:srgbClr val="E8D3A2"/>
              </a:buClr>
              <a:buSzPts val="2400"/>
              <a:buFont typeface="Arial"/>
              <a:buNone/>
              <a:defRPr b="0" i="0" sz="2400" u="none" cap="none" strike="noStrike">
                <a:solidFill>
                  <a:srgbClr val="E8D3A2"/>
                </a:solidFill>
                <a:latin typeface="Encode Sans Black"/>
                <a:ea typeface="Encode Sans Black"/>
                <a:cs typeface="Encode Sans Black"/>
                <a:sym typeface="Encode Sans Black"/>
              </a:defRPr>
            </a:lvl3pPr>
            <a:lvl4pPr indent="-228600" lvl="3" marL="1828800" marR="0" rtl="0" algn="l">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4pPr>
            <a:lvl5pPr indent="-228600" lvl="4" marL="2286000" marR="0" rtl="0" algn="l">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W Logo_Purple_2685_HEX.png" id="20" name="Google Shape;20;p4"/>
          <p:cNvPicPr preferRelativeResize="0"/>
          <p:nvPr/>
        </p:nvPicPr>
        <p:blipFill rotWithShape="1">
          <a:blip r:embed="rId2">
            <a:alphaModFix/>
          </a:blip>
          <a:srcRect b="0" l="0" r="0" t="0"/>
          <a:stretch/>
        </p:blipFill>
        <p:spPr>
          <a:xfrm>
            <a:off x="7772400" y="5710428"/>
            <a:ext cx="1371600" cy="923544"/>
          </a:xfrm>
          <a:prstGeom prst="rect">
            <a:avLst/>
          </a:prstGeom>
          <a:noFill/>
          <a:ln>
            <a:noFill/>
          </a:ln>
        </p:spPr>
      </p:pic>
      <p:pic>
        <p:nvPicPr>
          <p:cNvPr id="21" name="Google Shape;21;p4"/>
          <p:cNvPicPr preferRelativeResize="0"/>
          <p:nvPr/>
        </p:nvPicPr>
        <p:blipFill rotWithShape="1">
          <a:blip r:embed="rId3">
            <a:alphaModFix/>
          </a:blip>
          <a:srcRect b="0" l="0" r="0" t="0"/>
          <a:stretch/>
        </p:blipFill>
        <p:spPr>
          <a:xfrm>
            <a:off x="779464" y="1384924"/>
            <a:ext cx="789558" cy="68929"/>
          </a:xfrm>
          <a:prstGeom prst="rect">
            <a:avLst/>
          </a:prstGeom>
          <a:noFill/>
          <a:ln>
            <a:noFill/>
          </a:ln>
        </p:spPr>
      </p:pic>
      <p:sp>
        <p:nvSpPr>
          <p:cNvPr id="22" name="Google Shape;22;p4"/>
          <p:cNvSpPr txBox="1"/>
          <p:nvPr>
            <p:ph type="title"/>
          </p:nvPr>
        </p:nvSpPr>
        <p:spPr>
          <a:xfrm>
            <a:off x="628649" y="371510"/>
            <a:ext cx="8227769" cy="99199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4B2E83"/>
              </a:buClr>
              <a:buSzPts val="3000"/>
              <a:buFont typeface="Encode Sans Black"/>
              <a:buNone/>
              <a:defRPr b="1" i="0" sz="3000" u="none" cap="none" strike="noStrike">
                <a:solidFill>
                  <a:srgbClr val="4B2E83"/>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Graphic">
  <p:cSld name="Header + Graphic">
    <p:bg>
      <p:bgPr>
        <a:solidFill>
          <a:srgbClr val="E8D3A2"/>
        </a:solidFill>
      </p:bgPr>
    </p:bg>
    <p:spTree>
      <p:nvGrpSpPr>
        <p:cNvPr id="23" name="Shape 23"/>
        <p:cNvGrpSpPr/>
        <p:nvPr/>
      </p:nvGrpSpPr>
      <p:grpSpPr>
        <a:xfrm>
          <a:off x="0" y="0"/>
          <a:ext cx="0" cy="0"/>
          <a:chOff x="0" y="0"/>
          <a:chExt cx="0" cy="0"/>
        </a:xfrm>
      </p:grpSpPr>
      <p:sp>
        <p:nvSpPr>
          <p:cNvPr id="24" name="Google Shape;24;p5"/>
          <p:cNvSpPr/>
          <p:nvPr>
            <p:ph idx="2" type="chart"/>
          </p:nvPr>
        </p:nvSpPr>
        <p:spPr>
          <a:xfrm>
            <a:off x="766763" y="1736725"/>
            <a:ext cx="8021637" cy="44323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4B2E83"/>
              </a:buClr>
              <a:buSzPts val="2400"/>
              <a:buFont typeface="Arial"/>
              <a:buNone/>
              <a:defRPr b="0" i="1" sz="2400" u="none" cap="none" strike="noStrike">
                <a:solidFill>
                  <a:srgbClr val="4B2E83"/>
                </a:solidFill>
                <a:latin typeface="Open Sans Light"/>
                <a:ea typeface="Open Sans Light"/>
                <a:cs typeface="Open Sans Light"/>
                <a:sym typeface="Open Sans Light"/>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W Logo_Purple_2685_HEX.png" id="25" name="Google Shape;25;p5"/>
          <p:cNvPicPr preferRelativeResize="0"/>
          <p:nvPr/>
        </p:nvPicPr>
        <p:blipFill rotWithShape="1">
          <a:blip r:embed="rId2">
            <a:alphaModFix/>
          </a:blip>
          <a:srcRect b="0" l="0" r="0" t="0"/>
          <a:stretch/>
        </p:blipFill>
        <p:spPr>
          <a:xfrm>
            <a:off x="7772400" y="5710428"/>
            <a:ext cx="1371600" cy="923544"/>
          </a:xfrm>
          <a:prstGeom prst="rect">
            <a:avLst/>
          </a:prstGeom>
          <a:noFill/>
          <a:ln>
            <a:noFill/>
          </a:ln>
        </p:spPr>
      </p:pic>
      <p:pic>
        <p:nvPicPr>
          <p:cNvPr id="26" name="Google Shape;26;p5"/>
          <p:cNvPicPr preferRelativeResize="0"/>
          <p:nvPr/>
        </p:nvPicPr>
        <p:blipFill rotWithShape="1">
          <a:blip r:embed="rId3">
            <a:alphaModFix/>
          </a:blip>
          <a:srcRect b="0" l="0" r="0" t="0"/>
          <a:stretch/>
        </p:blipFill>
        <p:spPr>
          <a:xfrm>
            <a:off x="779464" y="1384924"/>
            <a:ext cx="789558" cy="68929"/>
          </a:xfrm>
          <a:prstGeom prst="rect">
            <a:avLst/>
          </a:prstGeom>
          <a:noFill/>
          <a:ln>
            <a:noFill/>
          </a:ln>
        </p:spPr>
      </p:pic>
      <p:sp>
        <p:nvSpPr>
          <p:cNvPr id="27" name="Google Shape;27;p5"/>
          <p:cNvSpPr txBox="1"/>
          <p:nvPr>
            <p:ph type="title"/>
          </p:nvPr>
        </p:nvSpPr>
        <p:spPr>
          <a:xfrm>
            <a:off x="671756" y="365125"/>
            <a:ext cx="8116644" cy="99838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Subheader + Content">
  <p:cSld name="Header + Subheader + Content">
    <p:spTree>
      <p:nvGrpSpPr>
        <p:cNvPr id="30" name="Shape 30"/>
        <p:cNvGrpSpPr/>
        <p:nvPr/>
      </p:nvGrpSpPr>
      <p:grpSpPr>
        <a:xfrm>
          <a:off x="0" y="0"/>
          <a:ext cx="0" cy="0"/>
          <a:chOff x="0" y="0"/>
          <a:chExt cx="0" cy="0"/>
        </a:xfrm>
      </p:grpSpPr>
      <p:sp>
        <p:nvSpPr>
          <p:cNvPr id="31" name="Google Shape;31;p7"/>
          <p:cNvSpPr txBox="1"/>
          <p:nvPr>
            <p:ph idx="1" type="body"/>
          </p:nvPr>
        </p:nvSpPr>
        <p:spPr>
          <a:xfrm>
            <a:off x="659305" y="2320240"/>
            <a:ext cx="8197114" cy="3117862"/>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4B2E83"/>
              </a:buClr>
              <a:buSzPts val="2400"/>
              <a:buFont typeface="Merriweather Sans"/>
              <a:buChar char="&gt;"/>
              <a:defRPr b="1" i="0" sz="2400" u="none" cap="none" strike="noStrike">
                <a:solidFill>
                  <a:srgbClr val="4B2E83"/>
                </a:solidFill>
                <a:latin typeface="Open Sans"/>
                <a:ea typeface="Open Sans"/>
                <a:cs typeface="Open Sans"/>
                <a:sym typeface="Open Sans"/>
              </a:defRPr>
            </a:lvl1pPr>
            <a:lvl2pPr indent="-355600" lvl="1" marL="914400" marR="0" rtl="0" algn="l">
              <a:spcBef>
                <a:spcPts val="400"/>
              </a:spcBef>
              <a:spcAft>
                <a:spcPts val="0"/>
              </a:spcAft>
              <a:buClr>
                <a:srgbClr val="4B2E83"/>
              </a:buClr>
              <a:buSzPts val="2000"/>
              <a:buFont typeface="Arial"/>
              <a:buChar char="–"/>
              <a:defRPr b="1" i="0" sz="2000" u="none" cap="none" strike="noStrike">
                <a:solidFill>
                  <a:srgbClr val="4B2E83"/>
                </a:solidFill>
                <a:latin typeface="Open Sans"/>
                <a:ea typeface="Open Sans"/>
                <a:cs typeface="Open Sans"/>
                <a:sym typeface="Open Sans"/>
              </a:defRPr>
            </a:lvl2pPr>
            <a:lvl3pPr indent="-342900" lvl="2" marL="1371600" marR="0" rtl="0" algn="l">
              <a:spcBef>
                <a:spcPts val="360"/>
              </a:spcBef>
              <a:spcAft>
                <a:spcPts val="0"/>
              </a:spcAft>
              <a:buClr>
                <a:srgbClr val="4B2E83"/>
              </a:buClr>
              <a:buSzPts val="1800"/>
              <a:buFont typeface="Merriweather Sans"/>
              <a:buChar char="&gt;"/>
              <a:defRPr b="1" i="0" sz="1800" u="none" cap="none" strike="noStrike">
                <a:solidFill>
                  <a:srgbClr val="4B2E83"/>
                </a:solidFill>
                <a:latin typeface="Open Sans"/>
                <a:ea typeface="Open Sans"/>
                <a:cs typeface="Open Sans"/>
                <a:sym typeface="Open Sans"/>
              </a:defRPr>
            </a:lvl3pPr>
            <a:lvl4pPr indent="-330200" lvl="3" marL="1828800" marR="0" rtl="0" algn="l">
              <a:spcBef>
                <a:spcPts val="320"/>
              </a:spcBef>
              <a:spcAft>
                <a:spcPts val="0"/>
              </a:spcAft>
              <a:buClr>
                <a:srgbClr val="4B2E83"/>
              </a:buClr>
              <a:buSzPts val="1600"/>
              <a:buFont typeface="Arial"/>
              <a:buChar char="–"/>
              <a:defRPr b="1" i="0" sz="1600" u="none" cap="none" strike="noStrike">
                <a:solidFill>
                  <a:srgbClr val="4B2E83"/>
                </a:solidFill>
                <a:latin typeface="Open Sans"/>
                <a:ea typeface="Open Sans"/>
                <a:cs typeface="Open Sans"/>
                <a:sym typeface="Open Sans"/>
              </a:defRPr>
            </a:lvl4pPr>
            <a:lvl5pPr indent="-317500" lvl="4" marL="2286000" marR="0" rtl="0" algn="l">
              <a:spcBef>
                <a:spcPts val="280"/>
              </a:spcBef>
              <a:spcAft>
                <a:spcPts val="0"/>
              </a:spcAft>
              <a:buClr>
                <a:srgbClr val="4B2E83"/>
              </a:buClr>
              <a:buSzPts val="1400"/>
              <a:buFont typeface="Merriweather Sans"/>
              <a:buChar char="&gt;"/>
              <a:defRPr b="1" i="0" sz="1400" u="none" cap="none" strike="noStrike">
                <a:solidFill>
                  <a:srgbClr val="4B2E83"/>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 name="Google Shape;32;p7"/>
          <p:cNvSpPr txBox="1"/>
          <p:nvPr>
            <p:ph idx="2" type="body"/>
          </p:nvPr>
        </p:nvSpPr>
        <p:spPr>
          <a:xfrm>
            <a:off x="671757" y="1730667"/>
            <a:ext cx="8184662" cy="41117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480"/>
              </a:spcBef>
              <a:spcAft>
                <a:spcPts val="0"/>
              </a:spcAft>
              <a:buClr>
                <a:srgbClr val="4B2E83"/>
              </a:buClr>
              <a:buSzPts val="2400"/>
              <a:buFont typeface="Arial"/>
              <a:buNone/>
              <a:defRPr b="0" i="0" sz="2400" u="none" cap="none" strike="noStrike">
                <a:solidFill>
                  <a:srgbClr val="4B2E83"/>
                </a:solidFill>
                <a:latin typeface="Arial"/>
                <a:ea typeface="Arial"/>
                <a:cs typeface="Arial"/>
                <a:sym typeface="Arial"/>
              </a:defRPr>
            </a:lvl1pPr>
            <a:lvl2pPr indent="-228600" lvl="1" marL="914400" marR="0" rtl="0" algn="l">
              <a:spcBef>
                <a:spcPts val="560"/>
              </a:spcBef>
              <a:spcAft>
                <a:spcPts val="0"/>
              </a:spcAft>
              <a:buClr>
                <a:srgbClr val="E8D3A2"/>
              </a:buClr>
              <a:buSzPts val="2800"/>
              <a:buFont typeface="Arial"/>
              <a:buNone/>
              <a:defRPr b="0" i="0" sz="2800" u="none" cap="none" strike="noStrike">
                <a:solidFill>
                  <a:srgbClr val="E8D3A2"/>
                </a:solidFill>
                <a:latin typeface="Encode Sans Black"/>
                <a:ea typeface="Encode Sans Black"/>
                <a:cs typeface="Encode Sans Black"/>
                <a:sym typeface="Encode Sans Black"/>
              </a:defRPr>
            </a:lvl2pPr>
            <a:lvl3pPr indent="-228600" lvl="2" marL="1371600" marR="0" rtl="0" algn="l">
              <a:spcBef>
                <a:spcPts val="480"/>
              </a:spcBef>
              <a:spcAft>
                <a:spcPts val="0"/>
              </a:spcAft>
              <a:buClr>
                <a:srgbClr val="E8D3A2"/>
              </a:buClr>
              <a:buSzPts val="2400"/>
              <a:buFont typeface="Arial"/>
              <a:buNone/>
              <a:defRPr b="0" i="0" sz="2400" u="none" cap="none" strike="noStrike">
                <a:solidFill>
                  <a:srgbClr val="E8D3A2"/>
                </a:solidFill>
                <a:latin typeface="Encode Sans Black"/>
                <a:ea typeface="Encode Sans Black"/>
                <a:cs typeface="Encode Sans Black"/>
                <a:sym typeface="Encode Sans Black"/>
              </a:defRPr>
            </a:lvl3pPr>
            <a:lvl4pPr indent="-228600" lvl="3" marL="1828800" marR="0" rtl="0" algn="l">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4pPr>
            <a:lvl5pPr indent="-228600" lvl="4" marL="2286000" marR="0" rtl="0" algn="l">
              <a:spcBef>
                <a:spcPts val="400"/>
              </a:spcBef>
              <a:spcAft>
                <a:spcPts val="0"/>
              </a:spcAft>
              <a:buClr>
                <a:srgbClr val="E8D3A2"/>
              </a:buClr>
              <a:buSzPts val="2000"/>
              <a:buFont typeface="Arial"/>
              <a:buNone/>
              <a:defRPr b="0" i="0" sz="2000" u="none" cap="none" strike="noStrike">
                <a:solidFill>
                  <a:srgbClr val="E8D3A2"/>
                </a:solidFill>
                <a:latin typeface="Encode Sans Black"/>
                <a:ea typeface="Encode Sans Black"/>
                <a:cs typeface="Encode Sans Black"/>
                <a:sym typeface="Encode Sans Black"/>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W Logo_Purple_2685_HEX.png" id="33" name="Google Shape;33;p7"/>
          <p:cNvPicPr preferRelativeResize="0"/>
          <p:nvPr/>
        </p:nvPicPr>
        <p:blipFill rotWithShape="1">
          <a:blip r:embed="rId2">
            <a:alphaModFix/>
          </a:blip>
          <a:srcRect b="0" l="0" r="0" t="0"/>
          <a:stretch/>
        </p:blipFill>
        <p:spPr>
          <a:xfrm>
            <a:off x="7772400" y="5710428"/>
            <a:ext cx="1371600" cy="923544"/>
          </a:xfrm>
          <a:prstGeom prst="rect">
            <a:avLst/>
          </a:prstGeom>
          <a:noFill/>
          <a:ln>
            <a:noFill/>
          </a:ln>
        </p:spPr>
      </p:pic>
      <p:pic>
        <p:nvPicPr>
          <p:cNvPr id="34" name="Google Shape;34;p7"/>
          <p:cNvPicPr preferRelativeResize="0"/>
          <p:nvPr/>
        </p:nvPicPr>
        <p:blipFill rotWithShape="1">
          <a:blip r:embed="rId3">
            <a:alphaModFix/>
          </a:blip>
          <a:srcRect b="0" l="0" r="0" t="0"/>
          <a:stretch/>
        </p:blipFill>
        <p:spPr>
          <a:xfrm>
            <a:off x="774700" y="1384031"/>
            <a:ext cx="789561" cy="68930"/>
          </a:xfrm>
          <a:prstGeom prst="rect">
            <a:avLst/>
          </a:prstGeom>
          <a:noFill/>
          <a:ln>
            <a:noFill/>
          </a:ln>
        </p:spPr>
      </p:pic>
      <p:sp>
        <p:nvSpPr>
          <p:cNvPr id="35" name="Google Shape;35;p7"/>
          <p:cNvSpPr txBox="1"/>
          <p:nvPr>
            <p:ph type="title"/>
          </p:nvPr>
        </p:nvSpPr>
        <p:spPr>
          <a:xfrm>
            <a:off x="671756" y="365125"/>
            <a:ext cx="8184663" cy="99838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4B2E83"/>
              </a:buClr>
              <a:buSzPts val="3000"/>
              <a:buFont typeface="Encode Sans Black"/>
              <a:buNone/>
              <a:defRPr b="1" i="0" sz="3000" u="none" cap="none" strike="noStrike">
                <a:solidFill>
                  <a:srgbClr val="4B2E83"/>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6" name="Shape 36"/>
        <p:cNvGrpSpPr/>
        <p:nvPr/>
      </p:nvGrpSpPr>
      <p:grpSpPr>
        <a:xfrm>
          <a:off x="0" y="0"/>
          <a:ext cx="0" cy="0"/>
          <a:chOff x="0" y="0"/>
          <a:chExt cx="0" cy="0"/>
        </a:xfrm>
      </p:grpSpPr>
      <p:pic>
        <p:nvPicPr>
          <p:cNvPr id="37" name="Google Shape;37;p8"/>
          <p:cNvPicPr preferRelativeResize="0"/>
          <p:nvPr/>
        </p:nvPicPr>
        <p:blipFill rotWithShape="1">
          <a:blip r:embed="rId2">
            <a:alphaModFix/>
          </a:blip>
          <a:srcRect b="0" l="0" r="0" t="0"/>
          <a:stretch/>
        </p:blipFill>
        <p:spPr>
          <a:xfrm>
            <a:off x="779463" y="4173694"/>
            <a:ext cx="1600200" cy="139700"/>
          </a:xfrm>
          <a:prstGeom prst="rect">
            <a:avLst/>
          </a:prstGeom>
          <a:noFill/>
          <a:ln>
            <a:noFill/>
          </a:ln>
        </p:spPr>
      </p:pic>
      <p:pic>
        <p:nvPicPr>
          <p:cNvPr descr="W Logo_Purple_2685_HEX.png" id="38" name="Google Shape;38;p8"/>
          <p:cNvPicPr preferRelativeResize="0"/>
          <p:nvPr/>
        </p:nvPicPr>
        <p:blipFill rotWithShape="1">
          <a:blip r:embed="rId3">
            <a:alphaModFix/>
          </a:blip>
          <a:srcRect b="0" l="0" r="0" t="0"/>
          <a:stretch/>
        </p:blipFill>
        <p:spPr>
          <a:xfrm>
            <a:off x="7772400" y="5710428"/>
            <a:ext cx="1371600" cy="923544"/>
          </a:xfrm>
          <a:prstGeom prst="rect">
            <a:avLst/>
          </a:prstGeom>
          <a:noFill/>
          <a:ln>
            <a:noFill/>
          </a:ln>
        </p:spPr>
      </p:pic>
      <p:pic>
        <p:nvPicPr>
          <p:cNvPr descr="Wordmark_center_Purple_HEX.png" id="39" name="Google Shape;39;p8"/>
          <p:cNvPicPr preferRelativeResize="0"/>
          <p:nvPr/>
        </p:nvPicPr>
        <p:blipFill rotWithShape="1">
          <a:blip r:embed="rId4">
            <a:alphaModFix/>
          </a:blip>
          <a:srcRect b="0" l="0" r="0" t="0"/>
          <a:stretch/>
        </p:blipFill>
        <p:spPr>
          <a:xfrm>
            <a:off x="792039" y="1269313"/>
            <a:ext cx="2425295" cy="163374"/>
          </a:xfrm>
          <a:prstGeom prst="rect">
            <a:avLst/>
          </a:prstGeom>
          <a:noFill/>
          <a:ln>
            <a:noFill/>
          </a:ln>
        </p:spPr>
      </p:pic>
      <p:sp>
        <p:nvSpPr>
          <p:cNvPr id="40" name="Google Shape;40;p8"/>
          <p:cNvSpPr txBox="1"/>
          <p:nvPr>
            <p:ph type="title"/>
          </p:nvPr>
        </p:nvSpPr>
        <p:spPr>
          <a:xfrm>
            <a:off x="671757" y="1531938"/>
            <a:ext cx="6972300" cy="2641756"/>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4B2E83"/>
              </a:buClr>
              <a:buSzPts val="5000"/>
              <a:buFont typeface="Encode Sans Black"/>
              <a:buNone/>
              <a:defRPr b="1" i="0" sz="5000" u="none" cap="none" strike="noStrike">
                <a:solidFill>
                  <a:srgbClr val="4B2E83"/>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Content">
  <p:cSld name="Header + Content">
    <p:spTree>
      <p:nvGrpSpPr>
        <p:cNvPr id="41" name="Shape 41"/>
        <p:cNvGrpSpPr/>
        <p:nvPr/>
      </p:nvGrpSpPr>
      <p:grpSpPr>
        <a:xfrm>
          <a:off x="0" y="0"/>
          <a:ext cx="0" cy="0"/>
          <a:chOff x="0" y="0"/>
          <a:chExt cx="0" cy="0"/>
        </a:xfrm>
      </p:grpSpPr>
      <p:sp>
        <p:nvSpPr>
          <p:cNvPr id="42" name="Google Shape;42;p9"/>
          <p:cNvSpPr txBox="1"/>
          <p:nvPr>
            <p:ph idx="1" type="body"/>
          </p:nvPr>
        </p:nvSpPr>
        <p:spPr>
          <a:xfrm>
            <a:off x="659305" y="1736726"/>
            <a:ext cx="8196210" cy="3701376"/>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4B2E83"/>
              </a:buClr>
              <a:buSzPts val="2400"/>
              <a:buFont typeface="Merriweather Sans"/>
              <a:buChar char="&gt;"/>
              <a:defRPr b="1" i="0" sz="2400" u="none" cap="none" strike="noStrike">
                <a:solidFill>
                  <a:srgbClr val="4B2E83"/>
                </a:solidFill>
                <a:latin typeface="Open Sans"/>
                <a:ea typeface="Open Sans"/>
                <a:cs typeface="Open Sans"/>
                <a:sym typeface="Open Sans"/>
              </a:defRPr>
            </a:lvl1pPr>
            <a:lvl2pPr indent="-355600" lvl="1" marL="914400" marR="0" rtl="0" algn="l">
              <a:spcBef>
                <a:spcPts val="400"/>
              </a:spcBef>
              <a:spcAft>
                <a:spcPts val="0"/>
              </a:spcAft>
              <a:buClr>
                <a:srgbClr val="4B2E83"/>
              </a:buClr>
              <a:buSzPts val="2000"/>
              <a:buFont typeface="Arial"/>
              <a:buChar char="–"/>
              <a:defRPr b="1" i="0" sz="2000" u="none" cap="none" strike="noStrike">
                <a:solidFill>
                  <a:srgbClr val="4B2E83"/>
                </a:solidFill>
                <a:latin typeface="Open Sans"/>
                <a:ea typeface="Open Sans"/>
                <a:cs typeface="Open Sans"/>
                <a:sym typeface="Open Sans"/>
              </a:defRPr>
            </a:lvl2pPr>
            <a:lvl3pPr indent="-342900" lvl="2" marL="1371600" marR="0" rtl="0" algn="l">
              <a:spcBef>
                <a:spcPts val="360"/>
              </a:spcBef>
              <a:spcAft>
                <a:spcPts val="0"/>
              </a:spcAft>
              <a:buClr>
                <a:srgbClr val="4B2E83"/>
              </a:buClr>
              <a:buSzPts val="1800"/>
              <a:buFont typeface="Merriweather Sans"/>
              <a:buChar char="&gt;"/>
              <a:defRPr b="1" i="0" sz="1800" u="none" cap="none" strike="noStrike">
                <a:solidFill>
                  <a:srgbClr val="4B2E83"/>
                </a:solidFill>
                <a:latin typeface="Open Sans"/>
                <a:ea typeface="Open Sans"/>
                <a:cs typeface="Open Sans"/>
                <a:sym typeface="Open Sans"/>
              </a:defRPr>
            </a:lvl3pPr>
            <a:lvl4pPr indent="-330200" lvl="3" marL="1828800" marR="0" rtl="0" algn="l">
              <a:spcBef>
                <a:spcPts val="320"/>
              </a:spcBef>
              <a:spcAft>
                <a:spcPts val="0"/>
              </a:spcAft>
              <a:buClr>
                <a:srgbClr val="4B2E83"/>
              </a:buClr>
              <a:buSzPts val="1600"/>
              <a:buFont typeface="Arial"/>
              <a:buChar char="–"/>
              <a:defRPr b="1" i="0" sz="1600" u="none" cap="none" strike="noStrike">
                <a:solidFill>
                  <a:srgbClr val="4B2E83"/>
                </a:solidFill>
                <a:latin typeface="Open Sans"/>
                <a:ea typeface="Open Sans"/>
                <a:cs typeface="Open Sans"/>
                <a:sym typeface="Open Sans"/>
              </a:defRPr>
            </a:lvl4pPr>
            <a:lvl5pPr indent="-317500" lvl="4" marL="2286000" marR="0" rtl="0" algn="l">
              <a:spcBef>
                <a:spcPts val="280"/>
              </a:spcBef>
              <a:spcAft>
                <a:spcPts val="0"/>
              </a:spcAft>
              <a:buClr>
                <a:srgbClr val="4B2E83"/>
              </a:buClr>
              <a:buSzPts val="1400"/>
              <a:buFont typeface="Merriweather Sans"/>
              <a:buChar char="&gt;"/>
              <a:defRPr b="1" i="0" sz="1400" u="none" cap="none" strike="noStrike">
                <a:solidFill>
                  <a:srgbClr val="4B2E83"/>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W Logo_Purple_2685_HEX.png" id="43" name="Google Shape;43;p9"/>
          <p:cNvPicPr preferRelativeResize="0"/>
          <p:nvPr/>
        </p:nvPicPr>
        <p:blipFill rotWithShape="1">
          <a:blip r:embed="rId2">
            <a:alphaModFix/>
          </a:blip>
          <a:srcRect b="0" l="0" r="0" t="0"/>
          <a:stretch/>
        </p:blipFill>
        <p:spPr>
          <a:xfrm>
            <a:off x="7772400" y="5710428"/>
            <a:ext cx="1371600" cy="923544"/>
          </a:xfrm>
          <a:prstGeom prst="rect">
            <a:avLst/>
          </a:prstGeom>
          <a:noFill/>
          <a:ln>
            <a:noFill/>
          </a:ln>
        </p:spPr>
      </p:pic>
      <p:pic>
        <p:nvPicPr>
          <p:cNvPr id="44" name="Google Shape;44;p9"/>
          <p:cNvPicPr preferRelativeResize="0"/>
          <p:nvPr/>
        </p:nvPicPr>
        <p:blipFill rotWithShape="1">
          <a:blip r:embed="rId3">
            <a:alphaModFix/>
          </a:blip>
          <a:srcRect b="0" l="0" r="0" t="0"/>
          <a:stretch/>
        </p:blipFill>
        <p:spPr>
          <a:xfrm>
            <a:off x="774700" y="1384031"/>
            <a:ext cx="789561" cy="68930"/>
          </a:xfrm>
          <a:prstGeom prst="rect">
            <a:avLst/>
          </a:prstGeom>
          <a:noFill/>
          <a:ln>
            <a:noFill/>
          </a:ln>
        </p:spPr>
      </p:pic>
      <p:sp>
        <p:nvSpPr>
          <p:cNvPr id="45" name="Google Shape;45;p9"/>
          <p:cNvSpPr txBox="1"/>
          <p:nvPr>
            <p:ph type="title"/>
          </p:nvPr>
        </p:nvSpPr>
        <p:spPr>
          <a:xfrm>
            <a:off x="659305" y="371511"/>
            <a:ext cx="8196210" cy="99199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Graphic">
  <p:cSld name="Header + Graphic">
    <p:spTree>
      <p:nvGrpSpPr>
        <p:cNvPr id="46" name="Shape 46"/>
        <p:cNvGrpSpPr/>
        <p:nvPr/>
      </p:nvGrpSpPr>
      <p:grpSpPr>
        <a:xfrm>
          <a:off x="0" y="0"/>
          <a:ext cx="0" cy="0"/>
          <a:chOff x="0" y="0"/>
          <a:chExt cx="0" cy="0"/>
        </a:xfrm>
      </p:grpSpPr>
      <p:sp>
        <p:nvSpPr>
          <p:cNvPr id="47" name="Google Shape;47;p10"/>
          <p:cNvSpPr/>
          <p:nvPr>
            <p:ph idx="2" type="chart"/>
          </p:nvPr>
        </p:nvSpPr>
        <p:spPr>
          <a:xfrm>
            <a:off x="766763" y="1736725"/>
            <a:ext cx="8021637" cy="3656655"/>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rgbClr val="4B2E83"/>
              </a:buClr>
              <a:buSzPts val="2400"/>
              <a:buFont typeface="Arial"/>
              <a:buNone/>
              <a:defRPr b="0" i="1" sz="2400" u="none" cap="none" strike="noStrike">
                <a:solidFill>
                  <a:srgbClr val="4B2E83"/>
                </a:solidFill>
                <a:latin typeface="Open Sans Light"/>
                <a:ea typeface="Open Sans Light"/>
                <a:cs typeface="Open Sans Light"/>
                <a:sym typeface="Open Sans Light"/>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AngleBackground_gold_RGB.png" id="48" name="Google Shape;48;p10"/>
          <p:cNvPicPr preferRelativeResize="0"/>
          <p:nvPr/>
        </p:nvPicPr>
        <p:blipFill rotWithShape="1">
          <a:blip r:embed="rId2">
            <a:alphaModFix/>
          </a:blip>
          <a:srcRect b="93348" l="21047" r="20731" t="2698"/>
          <a:stretch/>
        </p:blipFill>
        <p:spPr>
          <a:xfrm>
            <a:off x="182446" y="-3060701"/>
            <a:ext cx="9367953" cy="479735"/>
          </a:xfrm>
          <a:prstGeom prst="rect">
            <a:avLst/>
          </a:prstGeom>
          <a:noFill/>
          <a:ln>
            <a:noFill/>
          </a:ln>
        </p:spPr>
      </p:pic>
      <p:pic>
        <p:nvPicPr>
          <p:cNvPr descr="W Logo_Purple_2685_HEX.png" id="49" name="Google Shape;49;p10"/>
          <p:cNvPicPr preferRelativeResize="0"/>
          <p:nvPr/>
        </p:nvPicPr>
        <p:blipFill rotWithShape="1">
          <a:blip r:embed="rId3">
            <a:alphaModFix/>
          </a:blip>
          <a:srcRect b="0" l="0" r="0" t="0"/>
          <a:stretch/>
        </p:blipFill>
        <p:spPr>
          <a:xfrm>
            <a:off x="7772400" y="5710428"/>
            <a:ext cx="1371600" cy="923544"/>
          </a:xfrm>
          <a:prstGeom prst="rect">
            <a:avLst/>
          </a:prstGeom>
          <a:noFill/>
          <a:ln>
            <a:noFill/>
          </a:ln>
        </p:spPr>
      </p:pic>
      <p:pic>
        <p:nvPicPr>
          <p:cNvPr id="50" name="Google Shape;50;p10"/>
          <p:cNvPicPr preferRelativeResize="0"/>
          <p:nvPr/>
        </p:nvPicPr>
        <p:blipFill rotWithShape="1">
          <a:blip r:embed="rId4">
            <a:alphaModFix/>
          </a:blip>
          <a:srcRect b="0" l="0" r="0" t="0"/>
          <a:stretch/>
        </p:blipFill>
        <p:spPr>
          <a:xfrm>
            <a:off x="774700" y="1384031"/>
            <a:ext cx="789561" cy="68930"/>
          </a:xfrm>
          <a:prstGeom prst="rect">
            <a:avLst/>
          </a:prstGeom>
          <a:noFill/>
          <a:ln>
            <a:noFill/>
          </a:ln>
        </p:spPr>
      </p:pic>
      <p:sp>
        <p:nvSpPr>
          <p:cNvPr id="51" name="Google Shape;51;p10"/>
          <p:cNvSpPr txBox="1"/>
          <p:nvPr>
            <p:ph type="title"/>
          </p:nvPr>
        </p:nvSpPr>
        <p:spPr>
          <a:xfrm>
            <a:off x="671756" y="371511"/>
            <a:ext cx="8116644" cy="99199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RainAngle-7502.png" id="6" name="Google Shape;6;p1"/>
          <p:cNvPicPr preferRelativeResize="0"/>
          <p:nvPr/>
        </p:nvPicPr>
        <p:blipFill rotWithShape="1">
          <a:blip r:embed="rId1">
            <a:alphaModFix/>
          </a:blip>
          <a:srcRect b="88695" l="22002" r="21820" t="9712"/>
          <a:stretch/>
        </p:blipFill>
        <p:spPr>
          <a:xfrm>
            <a:off x="0" y="0"/>
            <a:ext cx="9144000" cy="1984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 name="Shape 28"/>
        <p:cNvGrpSpPr/>
        <p:nvPr/>
      </p:nvGrpSpPr>
      <p:grpSpPr>
        <a:xfrm>
          <a:off x="0" y="0"/>
          <a:ext cx="0" cy="0"/>
          <a:chOff x="0" y="0"/>
          <a:chExt cx="0" cy="0"/>
        </a:xfrm>
      </p:grpSpPr>
      <p:pic>
        <p:nvPicPr>
          <p:cNvPr descr="RainAngle-7502.png" id="29" name="Google Shape;29;p6"/>
          <p:cNvPicPr preferRelativeResize="0"/>
          <p:nvPr/>
        </p:nvPicPr>
        <p:blipFill rotWithShape="1">
          <a:blip r:embed="rId1">
            <a:alphaModFix/>
          </a:blip>
          <a:srcRect b="88695" l="22002" r="21820" t="9712"/>
          <a:stretch/>
        </p:blipFill>
        <p:spPr>
          <a:xfrm>
            <a:off x="0" y="0"/>
            <a:ext cx="9144000" cy="1984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2" r:id="rId2"/>
    <p:sldLayoutId id="2147483653" r:id="rId3"/>
    <p:sldLayoutId id="2147483654" r:id="rId4"/>
    <p:sldLayoutId id="2147483655"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medium.com/@VK_Venkatkumar/yolov8-architecture-cow-counter-with-region-based-dragging-using-yolov8-e75b3ac71ed8#:~:text=The%20architecture%20of%20YOLOv8%20builds,the%20backbone%20and%20the%20head.&amp;text=A%20modified%20version%20of%20the%20CSPDarknet53%20architecture%20forms%20the%20backbone%20of%20YOLOv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1"/>
          <p:cNvSpPr txBox="1"/>
          <p:nvPr>
            <p:ph type="title"/>
          </p:nvPr>
        </p:nvSpPr>
        <p:spPr>
          <a:xfrm>
            <a:off x="671757" y="1559791"/>
            <a:ext cx="6972300" cy="2629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4B2E83"/>
              </a:buClr>
              <a:buSzPts val="5000"/>
              <a:buFont typeface="Encode Sans Black"/>
              <a:buNone/>
            </a:pPr>
            <a:r>
              <a:rPr lang="en-US"/>
              <a:t>Technology Review</a:t>
            </a:r>
            <a:endParaRPr/>
          </a:p>
        </p:txBody>
      </p:sp>
      <p:sp>
        <p:nvSpPr>
          <p:cNvPr id="57" name="Google Shape;57;p11"/>
          <p:cNvSpPr txBox="1"/>
          <p:nvPr/>
        </p:nvSpPr>
        <p:spPr>
          <a:xfrm>
            <a:off x="774700" y="4531175"/>
            <a:ext cx="78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Encode Sans Medium"/>
                <a:ea typeface="Encode Sans Medium"/>
                <a:cs typeface="Encode Sans Medium"/>
                <a:sym typeface="Encode Sans Medium"/>
              </a:rPr>
              <a:t>Elizabeth Holden  |  Elliott Sanger  |  Salah Elbakri  |  Diane Chiang</a:t>
            </a:r>
            <a:endParaRPr>
              <a:solidFill>
                <a:schemeClr val="dk1"/>
              </a:solidFill>
              <a:latin typeface="Encode Sans Medium"/>
              <a:ea typeface="Encode Sans Medium"/>
              <a:cs typeface="Encode Sans Medium"/>
              <a:sym typeface="Encode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2"/>
          <p:cNvSpPr txBox="1"/>
          <p:nvPr>
            <p:ph idx="1" type="body"/>
          </p:nvPr>
        </p:nvSpPr>
        <p:spPr>
          <a:xfrm>
            <a:off x="671800" y="1476438"/>
            <a:ext cx="8184600" cy="1225500"/>
          </a:xfrm>
          <a:prstGeom prst="rect">
            <a:avLst/>
          </a:prstGeom>
          <a:noFill/>
          <a:ln>
            <a:noFill/>
          </a:ln>
        </p:spPr>
        <p:txBody>
          <a:bodyPr anchorCtr="0" anchor="t" bIns="45700" lIns="91425" spcFirstLastPara="1" rIns="91425" wrap="square" tIns="45700">
            <a:noAutofit/>
          </a:bodyPr>
          <a:lstStyle/>
          <a:p>
            <a:pPr indent="-342900" lvl="0" marL="457200" rtl="0" algn="l">
              <a:spcBef>
                <a:spcPts val="480"/>
              </a:spcBef>
              <a:spcAft>
                <a:spcPts val="0"/>
              </a:spcAft>
              <a:buSzPts val="1800"/>
              <a:buChar char="&gt;"/>
            </a:pPr>
            <a:r>
              <a:rPr b="0" lang="en-US" sz="1800"/>
              <a:t>Need a model that can predict the seriousness of brain tumors given the brain image</a:t>
            </a:r>
            <a:endParaRPr b="0" sz="1800"/>
          </a:p>
          <a:p>
            <a:pPr indent="-342900" lvl="0" marL="457200" rtl="0" algn="l">
              <a:spcBef>
                <a:spcPts val="0"/>
              </a:spcBef>
              <a:spcAft>
                <a:spcPts val="0"/>
              </a:spcAft>
              <a:buSzPts val="1800"/>
              <a:buChar char="&gt;"/>
            </a:pPr>
            <a:r>
              <a:rPr b="0" lang="en-US" sz="1800"/>
              <a:t>Use instance segmentation (object detection + classification) to categorize the severity of a brain tumor</a:t>
            </a:r>
            <a:endParaRPr b="0" sz="1800"/>
          </a:p>
        </p:txBody>
      </p:sp>
      <p:sp>
        <p:nvSpPr>
          <p:cNvPr id="63" name="Google Shape;63;p12"/>
          <p:cNvSpPr txBox="1"/>
          <p:nvPr>
            <p:ph type="title"/>
          </p:nvPr>
        </p:nvSpPr>
        <p:spPr>
          <a:xfrm>
            <a:off x="671750" y="365125"/>
            <a:ext cx="8184600" cy="400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4B2E83"/>
              </a:buClr>
              <a:buSzPts val="3000"/>
              <a:buFont typeface="Encode Sans Black"/>
              <a:buNone/>
            </a:pPr>
            <a:r>
              <a:rPr lang="en-US"/>
              <a:t>Background &amp; Use Case</a:t>
            </a:r>
            <a:endParaRPr/>
          </a:p>
        </p:txBody>
      </p:sp>
      <p:sp>
        <p:nvSpPr>
          <p:cNvPr id="64" name="Google Shape;64;p12"/>
          <p:cNvSpPr txBox="1"/>
          <p:nvPr>
            <p:ph idx="2" type="body"/>
          </p:nvPr>
        </p:nvSpPr>
        <p:spPr>
          <a:xfrm>
            <a:off x="671800" y="765330"/>
            <a:ext cx="8184600" cy="6762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US" sz="2000"/>
              <a:t>GOAL: Build website that processes uploaded brain scan images and returns the location, size, and severity of the tumor - if there is one.</a:t>
            </a:r>
            <a:endParaRPr sz="2000"/>
          </a:p>
        </p:txBody>
      </p:sp>
      <p:pic>
        <p:nvPicPr>
          <p:cNvPr id="65" name="Google Shape;65;p12"/>
          <p:cNvPicPr preferRelativeResize="0"/>
          <p:nvPr/>
        </p:nvPicPr>
        <p:blipFill>
          <a:blip r:embed="rId3">
            <a:alphaModFix/>
          </a:blip>
          <a:stretch>
            <a:fillRect/>
          </a:stretch>
        </p:blipFill>
        <p:spPr>
          <a:xfrm>
            <a:off x="3632439" y="3927441"/>
            <a:ext cx="2263224" cy="2279048"/>
          </a:xfrm>
          <a:prstGeom prst="rect">
            <a:avLst/>
          </a:prstGeom>
          <a:noFill/>
          <a:ln>
            <a:noFill/>
          </a:ln>
        </p:spPr>
      </p:pic>
      <p:pic>
        <p:nvPicPr>
          <p:cNvPr id="66" name="Google Shape;66;p12"/>
          <p:cNvPicPr preferRelativeResize="0"/>
          <p:nvPr/>
        </p:nvPicPr>
        <p:blipFill>
          <a:blip r:embed="rId4">
            <a:alphaModFix/>
          </a:blip>
          <a:stretch>
            <a:fillRect/>
          </a:stretch>
        </p:blipFill>
        <p:spPr>
          <a:xfrm>
            <a:off x="6361991" y="3927450"/>
            <a:ext cx="2020883" cy="2279050"/>
          </a:xfrm>
          <a:prstGeom prst="rect">
            <a:avLst/>
          </a:prstGeom>
          <a:noFill/>
          <a:ln>
            <a:noFill/>
          </a:ln>
        </p:spPr>
      </p:pic>
      <p:pic>
        <p:nvPicPr>
          <p:cNvPr id="67" name="Google Shape;67;p12"/>
          <p:cNvPicPr preferRelativeResize="0"/>
          <p:nvPr/>
        </p:nvPicPr>
        <p:blipFill>
          <a:blip r:embed="rId5">
            <a:alphaModFix/>
          </a:blip>
          <a:stretch>
            <a:fillRect/>
          </a:stretch>
        </p:blipFill>
        <p:spPr>
          <a:xfrm>
            <a:off x="1047775" y="3980624"/>
            <a:ext cx="2188799" cy="2172713"/>
          </a:xfrm>
          <a:prstGeom prst="rect">
            <a:avLst/>
          </a:prstGeom>
          <a:noFill/>
          <a:ln>
            <a:noFill/>
          </a:ln>
        </p:spPr>
      </p:pic>
      <p:sp>
        <p:nvSpPr>
          <p:cNvPr id="68" name="Google Shape;68;p12"/>
          <p:cNvSpPr txBox="1"/>
          <p:nvPr/>
        </p:nvSpPr>
        <p:spPr>
          <a:xfrm>
            <a:off x="844238" y="6153325"/>
            <a:ext cx="7839600" cy="4002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US"/>
              <a:t>less chance			     moderate chance				high chance</a:t>
            </a:r>
            <a:endParaRPr/>
          </a:p>
        </p:txBody>
      </p:sp>
      <p:sp>
        <p:nvSpPr>
          <p:cNvPr id="69" name="Google Shape;69;p12"/>
          <p:cNvSpPr txBox="1"/>
          <p:nvPr/>
        </p:nvSpPr>
        <p:spPr>
          <a:xfrm>
            <a:off x="844250" y="2701950"/>
            <a:ext cx="7839600" cy="122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chemeClr val="dk1"/>
                </a:solidFill>
                <a:latin typeface="Open Sans"/>
                <a:ea typeface="Open Sans"/>
                <a:cs typeface="Open Sans"/>
                <a:sym typeface="Open Sans"/>
              </a:rPr>
              <a:t>User Case: Patient</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200">
                <a:solidFill>
                  <a:schemeClr val="dk1"/>
                </a:solidFill>
                <a:latin typeface="Open Sans"/>
                <a:ea typeface="Open Sans"/>
                <a:cs typeface="Open Sans"/>
                <a:sym typeface="Open Sans"/>
              </a:rPr>
              <a:t>Cyndi just received her diagnosis with a brain tumor at the age of 30. She received her results that showed a tumor in the early stage of development. Instead of waiting for more information from the doctor, she would like to know more about her diagnosis. What’s the size of the tumor? What’s the severity of her condition?</a:t>
            </a:r>
            <a:endParaRPr sz="1200">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3"/>
          <p:cNvSpPr txBox="1"/>
          <p:nvPr>
            <p:ph idx="1" type="body"/>
          </p:nvPr>
        </p:nvSpPr>
        <p:spPr>
          <a:xfrm>
            <a:off x="659305" y="1736725"/>
            <a:ext cx="8076956" cy="4015497"/>
          </a:xfrm>
          <a:prstGeom prst="rect">
            <a:avLst/>
          </a:prstGeom>
          <a:noFill/>
          <a:ln>
            <a:noFill/>
          </a:ln>
        </p:spPr>
        <p:txBody>
          <a:bodyPr anchorCtr="0" anchor="t" bIns="45700" lIns="91425" spcFirstLastPara="1" rIns="91425" wrap="square" tIns="45700">
            <a:noAutofit/>
          </a:bodyPr>
          <a:lstStyle/>
          <a:p>
            <a:pPr indent="0" lvl="0" marL="0" rtl="0" algn="l">
              <a:spcBef>
                <a:spcPts val="480"/>
              </a:spcBef>
              <a:spcAft>
                <a:spcPts val="0"/>
              </a:spcAft>
              <a:buClr>
                <a:srgbClr val="4B2E83"/>
              </a:buClr>
              <a:buSzPts val="2400"/>
              <a:buFont typeface="Merriweather Sans"/>
              <a:buNone/>
            </a:pPr>
            <a:r>
              <a:rPr lang="en-US"/>
              <a:t>Choice 1: </a:t>
            </a:r>
            <a:r>
              <a:rPr lang="en-US"/>
              <a:t>Ultralytics YOLOv8</a:t>
            </a:r>
            <a:endParaRPr/>
          </a:p>
          <a:p>
            <a:pPr indent="-342900" lvl="0" marL="457200" rtl="0" algn="l">
              <a:spcBef>
                <a:spcPts val="480"/>
              </a:spcBef>
              <a:spcAft>
                <a:spcPts val="0"/>
              </a:spcAft>
              <a:buSzPts val="1800"/>
              <a:buChar char="&gt;"/>
            </a:pPr>
            <a:r>
              <a:rPr lang="en-US" sz="1800"/>
              <a:t>Used for wide range of object detection and tracking, instance segmentation, image classification and pose estimation tasks.</a:t>
            </a:r>
            <a:endParaRPr sz="1800"/>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Clr>
                <a:srgbClr val="4B2E83"/>
              </a:buClr>
              <a:buSzPts val="2400"/>
              <a:buFont typeface="Merriweather Sans"/>
              <a:buNone/>
            </a:pPr>
            <a:r>
              <a:t/>
            </a:r>
            <a:endParaRPr/>
          </a:p>
          <a:p>
            <a:pPr indent="0" lvl="0" marL="0" rtl="0" algn="l">
              <a:spcBef>
                <a:spcPts val="480"/>
              </a:spcBef>
              <a:spcAft>
                <a:spcPts val="0"/>
              </a:spcAft>
              <a:buClr>
                <a:srgbClr val="4B2E83"/>
              </a:buClr>
              <a:buSzPts val="2400"/>
              <a:buFont typeface="Merriweather Sans"/>
              <a:buNone/>
            </a:pPr>
            <a:r>
              <a:rPr lang="en-US"/>
              <a:t>Choice 2: Keras </a:t>
            </a:r>
            <a:endParaRPr/>
          </a:p>
          <a:p>
            <a:pPr indent="-342900" lvl="0" marL="457200" rtl="0" algn="l">
              <a:spcBef>
                <a:spcPts val="480"/>
              </a:spcBef>
              <a:spcAft>
                <a:spcPts val="0"/>
              </a:spcAft>
              <a:buSzPts val="1800"/>
              <a:buChar char="&gt;"/>
            </a:pPr>
            <a:r>
              <a:rPr lang="en-US" sz="1800"/>
              <a:t>Keras is the high-level API of the TensorFlow platform that can be used for deep learning</a:t>
            </a:r>
            <a:endParaRPr/>
          </a:p>
          <a:p>
            <a:pPr indent="0" lvl="0" marL="0" rtl="0" algn="l">
              <a:spcBef>
                <a:spcPts val="480"/>
              </a:spcBef>
              <a:spcAft>
                <a:spcPts val="0"/>
              </a:spcAft>
              <a:buClr>
                <a:srgbClr val="4B2E83"/>
              </a:buClr>
              <a:buSzPts val="2400"/>
              <a:buFont typeface="Merriweather Sans"/>
              <a:buNone/>
            </a:pPr>
            <a:r>
              <a:t/>
            </a:r>
            <a:endParaRPr/>
          </a:p>
          <a:p>
            <a:pPr indent="0" lvl="0" marL="0" rtl="0" algn="l">
              <a:spcBef>
                <a:spcPts val="480"/>
              </a:spcBef>
              <a:spcAft>
                <a:spcPts val="0"/>
              </a:spcAft>
              <a:buNone/>
            </a:pPr>
            <a:r>
              <a:t/>
            </a:r>
            <a:endParaRPr/>
          </a:p>
        </p:txBody>
      </p:sp>
      <p:sp>
        <p:nvSpPr>
          <p:cNvPr id="75" name="Google Shape;75;p13"/>
          <p:cNvSpPr txBox="1"/>
          <p:nvPr>
            <p:ph type="title"/>
          </p:nvPr>
        </p:nvSpPr>
        <p:spPr>
          <a:xfrm>
            <a:off x="671757" y="371511"/>
            <a:ext cx="8064504" cy="991998"/>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000"/>
              <a:buFont typeface="Encode Sans Black"/>
              <a:buNone/>
            </a:pPr>
            <a:r>
              <a:rPr lang="en-US"/>
              <a:t>Python Package Choices 1-2</a:t>
            </a:r>
            <a:endParaRPr/>
          </a:p>
        </p:txBody>
      </p:sp>
      <p:pic>
        <p:nvPicPr>
          <p:cNvPr id="76" name="Google Shape;76;p13"/>
          <p:cNvPicPr preferRelativeResize="0"/>
          <p:nvPr/>
        </p:nvPicPr>
        <p:blipFill rotWithShape="1">
          <a:blip r:embed="rId3">
            <a:alphaModFix/>
          </a:blip>
          <a:srcRect b="0" l="0" r="0" t="0"/>
          <a:stretch/>
        </p:blipFill>
        <p:spPr>
          <a:xfrm>
            <a:off x="1660575" y="2873700"/>
            <a:ext cx="5822849" cy="153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4"/>
          <p:cNvSpPr txBox="1"/>
          <p:nvPr>
            <p:ph idx="1" type="body"/>
          </p:nvPr>
        </p:nvSpPr>
        <p:spPr>
          <a:xfrm>
            <a:off x="671750" y="1760550"/>
            <a:ext cx="4063500" cy="36807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b="0" lang="en-US" sz="2200"/>
              <a:t>YOLOv8 </a:t>
            </a:r>
            <a:r>
              <a:rPr b="0" lang="en-US" sz="1700"/>
              <a:t>(by Ultralytics)</a:t>
            </a:r>
            <a:endParaRPr b="0" sz="1700"/>
          </a:p>
          <a:p>
            <a:pPr indent="0" lvl="0" marL="0" rtl="0" algn="l">
              <a:spcBef>
                <a:spcPts val="480"/>
              </a:spcBef>
              <a:spcAft>
                <a:spcPts val="0"/>
              </a:spcAft>
              <a:buNone/>
            </a:pPr>
            <a:r>
              <a:rPr b="0" lang="en-US" sz="2000"/>
              <a:t>Pros:</a:t>
            </a:r>
            <a:endParaRPr b="0" sz="2000"/>
          </a:p>
          <a:p>
            <a:pPr indent="-342900" lvl="0" marL="457200" rtl="0" algn="l">
              <a:spcBef>
                <a:spcPts val="480"/>
              </a:spcBef>
              <a:spcAft>
                <a:spcPts val="0"/>
              </a:spcAft>
              <a:buSzPts val="1800"/>
              <a:buChar char="&gt;"/>
            </a:pPr>
            <a:r>
              <a:rPr b="0" lang="en-US" sz="1800"/>
              <a:t>High accuracy</a:t>
            </a:r>
            <a:endParaRPr b="0" sz="1800"/>
          </a:p>
          <a:p>
            <a:pPr indent="-342900" lvl="0" marL="457200" rtl="0" algn="l">
              <a:spcBef>
                <a:spcPts val="0"/>
              </a:spcBef>
              <a:spcAft>
                <a:spcPts val="0"/>
              </a:spcAft>
              <a:buSzPts val="1800"/>
              <a:buChar char="&gt;"/>
            </a:pPr>
            <a:r>
              <a:rPr b="0" lang="en-US" sz="1800"/>
              <a:t>Easy to use</a:t>
            </a:r>
            <a:endParaRPr b="0" sz="1800"/>
          </a:p>
          <a:p>
            <a:pPr indent="-342900" lvl="0" marL="457200" rtl="0" algn="l">
              <a:spcBef>
                <a:spcPts val="0"/>
              </a:spcBef>
              <a:spcAft>
                <a:spcPts val="0"/>
              </a:spcAft>
              <a:buSzPts val="1800"/>
              <a:buChar char="&gt;"/>
            </a:pPr>
            <a:r>
              <a:rPr b="0" lang="en-US" sz="1800"/>
              <a:t>Well documented pipeline and examples for object detection and classification</a:t>
            </a:r>
            <a:endParaRPr b="0" sz="1800"/>
          </a:p>
          <a:p>
            <a:pPr indent="0" lvl="0" marL="0" rtl="0" algn="l">
              <a:spcBef>
                <a:spcPts val="480"/>
              </a:spcBef>
              <a:spcAft>
                <a:spcPts val="0"/>
              </a:spcAft>
              <a:buNone/>
            </a:pPr>
            <a:r>
              <a:rPr b="0" lang="en-US" sz="2000"/>
              <a:t>Cons:</a:t>
            </a:r>
            <a:endParaRPr b="0" sz="2000"/>
          </a:p>
          <a:p>
            <a:pPr indent="-342900" lvl="0" marL="457200" rtl="0" algn="l">
              <a:spcBef>
                <a:spcPts val="480"/>
              </a:spcBef>
              <a:spcAft>
                <a:spcPts val="0"/>
              </a:spcAft>
              <a:buClr>
                <a:schemeClr val="dk1"/>
              </a:buClr>
              <a:buSzPts val="1800"/>
              <a:buChar char="&gt;"/>
            </a:pPr>
            <a:r>
              <a:rPr b="0" lang="en-US" sz="1800">
                <a:solidFill>
                  <a:schemeClr val="dk1"/>
                </a:solidFill>
              </a:rPr>
              <a:t>Specific required label format (ex. coordinates needs to be between (-1, 1); might need to rescale the label</a:t>
            </a:r>
            <a:endParaRPr b="0" sz="2000"/>
          </a:p>
          <a:p>
            <a:pPr indent="-342900" lvl="0" marL="457200" rtl="0" algn="l">
              <a:spcBef>
                <a:spcPts val="0"/>
              </a:spcBef>
              <a:spcAft>
                <a:spcPts val="0"/>
              </a:spcAft>
              <a:buSzPts val="1800"/>
              <a:buChar char="&gt;"/>
            </a:pPr>
            <a:r>
              <a:rPr b="0" lang="en-US" sz="1800"/>
              <a:t>Long training time of 3000+ brain CTs (100 epochs took 17+ hours)</a:t>
            </a:r>
            <a:endParaRPr b="0" sz="1800"/>
          </a:p>
          <a:p>
            <a:pPr indent="0" lvl="0" marL="0" rtl="0" algn="l">
              <a:spcBef>
                <a:spcPts val="480"/>
              </a:spcBef>
              <a:spcAft>
                <a:spcPts val="0"/>
              </a:spcAft>
              <a:buNone/>
            </a:pPr>
            <a:r>
              <a:t/>
            </a:r>
            <a:endParaRPr b="0" sz="1800"/>
          </a:p>
          <a:p>
            <a:pPr indent="0" lvl="0" marL="0" rtl="0" algn="l">
              <a:spcBef>
                <a:spcPts val="480"/>
              </a:spcBef>
              <a:spcAft>
                <a:spcPts val="0"/>
              </a:spcAft>
              <a:buNone/>
            </a:pPr>
            <a:r>
              <a:t/>
            </a:r>
            <a:endParaRPr b="0" sz="1800"/>
          </a:p>
          <a:p>
            <a:pPr indent="0" lvl="0" marL="0" rtl="0" algn="l">
              <a:spcBef>
                <a:spcPts val="480"/>
              </a:spcBef>
              <a:spcAft>
                <a:spcPts val="0"/>
              </a:spcAft>
              <a:buNone/>
            </a:pPr>
            <a:r>
              <a:t/>
            </a:r>
            <a:endParaRPr b="0" sz="1800"/>
          </a:p>
          <a:p>
            <a:pPr indent="0" lvl="0" marL="0" rtl="0" algn="l">
              <a:spcBef>
                <a:spcPts val="480"/>
              </a:spcBef>
              <a:spcAft>
                <a:spcPts val="0"/>
              </a:spcAft>
              <a:buNone/>
            </a:pPr>
            <a:r>
              <a:t/>
            </a:r>
            <a:endParaRPr b="0" sz="1800"/>
          </a:p>
        </p:txBody>
      </p:sp>
      <p:sp>
        <p:nvSpPr>
          <p:cNvPr id="82" name="Google Shape;82;p14"/>
          <p:cNvSpPr txBox="1"/>
          <p:nvPr>
            <p:ph type="title"/>
          </p:nvPr>
        </p:nvSpPr>
        <p:spPr>
          <a:xfrm>
            <a:off x="671756" y="365125"/>
            <a:ext cx="8184600" cy="998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Package Comparison: YOLOv8 vs. Keras</a:t>
            </a:r>
            <a:endParaRPr/>
          </a:p>
        </p:txBody>
      </p:sp>
      <p:sp>
        <p:nvSpPr>
          <p:cNvPr id="83" name="Google Shape;83;p14"/>
          <p:cNvSpPr txBox="1"/>
          <p:nvPr/>
        </p:nvSpPr>
        <p:spPr>
          <a:xfrm>
            <a:off x="4735250" y="1705050"/>
            <a:ext cx="4006800" cy="4002000"/>
          </a:xfrm>
          <a:prstGeom prst="rect">
            <a:avLst/>
          </a:prstGeom>
          <a:noFill/>
          <a:ln>
            <a:noFill/>
          </a:ln>
        </p:spPr>
        <p:txBody>
          <a:bodyPr anchorCtr="0" anchor="t" bIns="91425" lIns="91425" spcFirstLastPara="1" rIns="91425" wrap="square" tIns="91425">
            <a:spAutoFit/>
          </a:bodyPr>
          <a:lstStyle/>
          <a:p>
            <a:pPr indent="0" lvl="0" marL="0" rtl="0" algn="l">
              <a:spcBef>
                <a:spcPts val="480"/>
              </a:spcBef>
              <a:spcAft>
                <a:spcPts val="0"/>
              </a:spcAft>
              <a:buNone/>
            </a:pPr>
            <a:r>
              <a:rPr lang="en-US" sz="2200">
                <a:solidFill>
                  <a:schemeClr val="dk1"/>
                </a:solidFill>
                <a:latin typeface="Open Sans"/>
                <a:ea typeface="Open Sans"/>
                <a:cs typeface="Open Sans"/>
                <a:sym typeface="Open Sans"/>
              </a:rPr>
              <a:t>Keras</a:t>
            </a:r>
            <a:r>
              <a:rPr lang="en-US" sz="1700">
                <a:solidFill>
                  <a:schemeClr val="dk1"/>
                </a:solidFill>
                <a:latin typeface="Open Sans"/>
                <a:ea typeface="Open Sans"/>
                <a:cs typeface="Open Sans"/>
                <a:sym typeface="Open Sans"/>
              </a:rPr>
              <a:t> (by Google)</a:t>
            </a:r>
            <a:endParaRPr sz="1700">
              <a:solidFill>
                <a:schemeClr val="dk1"/>
              </a:solidFill>
              <a:latin typeface="Open Sans"/>
              <a:ea typeface="Open Sans"/>
              <a:cs typeface="Open Sans"/>
              <a:sym typeface="Open Sans"/>
            </a:endParaRPr>
          </a:p>
          <a:p>
            <a:pPr indent="0" lvl="0" marL="0" rtl="0" algn="l">
              <a:spcBef>
                <a:spcPts val="480"/>
              </a:spcBef>
              <a:spcAft>
                <a:spcPts val="0"/>
              </a:spcAft>
              <a:buNone/>
            </a:pPr>
            <a:r>
              <a:rPr lang="en-US" sz="2000">
                <a:solidFill>
                  <a:schemeClr val="dk1"/>
                </a:solidFill>
                <a:latin typeface="Open Sans"/>
                <a:ea typeface="Open Sans"/>
                <a:cs typeface="Open Sans"/>
                <a:sym typeface="Open Sans"/>
              </a:rPr>
              <a:t>Pros:</a:t>
            </a:r>
            <a:endParaRPr sz="2000">
              <a:solidFill>
                <a:schemeClr val="dk1"/>
              </a:solidFill>
              <a:latin typeface="Open Sans"/>
              <a:ea typeface="Open Sans"/>
              <a:cs typeface="Open Sans"/>
              <a:sym typeface="Open Sans"/>
            </a:endParaRPr>
          </a:p>
          <a:p>
            <a:pPr indent="-342900" lvl="0" marL="457200" rtl="0" algn="l">
              <a:spcBef>
                <a:spcPts val="480"/>
              </a:spcBef>
              <a:spcAft>
                <a:spcPts val="0"/>
              </a:spcAft>
              <a:buClr>
                <a:schemeClr val="dk1"/>
              </a:buClr>
              <a:buSzPts val="1800"/>
              <a:buFont typeface="Merriweather Sans"/>
              <a:buChar char="&gt;"/>
            </a:pPr>
            <a:r>
              <a:rPr lang="en-US" sz="1800">
                <a:solidFill>
                  <a:schemeClr val="dk1"/>
                </a:solidFill>
                <a:latin typeface="Open Sans"/>
                <a:ea typeface="Open Sans"/>
                <a:cs typeface="Open Sans"/>
                <a:sym typeface="Open Sans"/>
              </a:rPr>
              <a:t>Flexibility on model and training configuration </a:t>
            </a:r>
            <a:endParaRPr sz="1800">
              <a:solidFill>
                <a:schemeClr val="dk1"/>
              </a:solidFill>
              <a:latin typeface="Open Sans"/>
              <a:ea typeface="Open Sans"/>
              <a:cs typeface="Open Sans"/>
              <a:sym typeface="Open Sans"/>
            </a:endParaRPr>
          </a:p>
          <a:p>
            <a:pPr indent="-342900" lvl="0" marL="457200" rtl="0" algn="l">
              <a:spcBef>
                <a:spcPts val="480"/>
              </a:spcBef>
              <a:spcAft>
                <a:spcPts val="0"/>
              </a:spcAft>
              <a:buClr>
                <a:schemeClr val="dk1"/>
              </a:buClr>
              <a:buSzPts val="1800"/>
              <a:buFont typeface="Merriweather Sans"/>
              <a:buChar char="&gt;"/>
            </a:pPr>
            <a:r>
              <a:rPr lang="en-US" sz="1800">
                <a:solidFill>
                  <a:schemeClr val="dk1"/>
                </a:solidFill>
                <a:latin typeface="Open Sans"/>
                <a:ea typeface="Open Sans"/>
                <a:cs typeface="Open Sans"/>
                <a:sym typeface="Open Sans"/>
              </a:rPr>
              <a:t>Well documented classes and examples</a:t>
            </a:r>
            <a:endParaRPr sz="1800">
              <a:solidFill>
                <a:schemeClr val="dk1"/>
              </a:solidFill>
              <a:latin typeface="Open Sans"/>
              <a:ea typeface="Open Sans"/>
              <a:cs typeface="Open Sans"/>
              <a:sym typeface="Open Sans"/>
            </a:endParaRPr>
          </a:p>
          <a:p>
            <a:pPr indent="0" lvl="0" marL="0" rtl="0" algn="l">
              <a:spcBef>
                <a:spcPts val="480"/>
              </a:spcBef>
              <a:spcAft>
                <a:spcPts val="0"/>
              </a:spcAft>
              <a:buNone/>
            </a:pPr>
            <a:r>
              <a:rPr lang="en-US" sz="2000">
                <a:solidFill>
                  <a:schemeClr val="dk1"/>
                </a:solidFill>
                <a:latin typeface="Open Sans"/>
                <a:ea typeface="Open Sans"/>
                <a:cs typeface="Open Sans"/>
                <a:sym typeface="Open Sans"/>
              </a:rPr>
              <a:t>Cons:</a:t>
            </a:r>
            <a:endParaRPr sz="2000">
              <a:solidFill>
                <a:schemeClr val="dk1"/>
              </a:solidFill>
              <a:latin typeface="Open Sans"/>
              <a:ea typeface="Open Sans"/>
              <a:cs typeface="Open Sans"/>
              <a:sym typeface="Open Sans"/>
            </a:endParaRPr>
          </a:p>
          <a:p>
            <a:pPr indent="-342900" lvl="0" marL="457200" rtl="0" algn="l">
              <a:spcBef>
                <a:spcPts val="480"/>
              </a:spcBef>
              <a:spcAft>
                <a:spcPts val="0"/>
              </a:spcAft>
              <a:buClr>
                <a:schemeClr val="dk1"/>
              </a:buClr>
              <a:buSzPts val="1800"/>
              <a:buFont typeface="Merriweather Sans"/>
              <a:buChar char="&gt;"/>
            </a:pPr>
            <a:r>
              <a:rPr lang="en-US" sz="1800">
                <a:solidFill>
                  <a:schemeClr val="dk1"/>
                </a:solidFill>
                <a:latin typeface="Open Sans"/>
                <a:ea typeface="Open Sans"/>
                <a:cs typeface="Open Sans"/>
                <a:sym typeface="Open Sans"/>
              </a:rPr>
              <a:t>Pre processing of image dataset required</a:t>
            </a:r>
            <a:endParaRPr sz="1800">
              <a:solidFill>
                <a:schemeClr val="dk1"/>
              </a:solidFill>
              <a:latin typeface="Open Sans"/>
              <a:ea typeface="Open Sans"/>
              <a:cs typeface="Open Sans"/>
              <a:sym typeface="Open Sans"/>
            </a:endParaRPr>
          </a:p>
          <a:p>
            <a:pPr indent="-342900" lvl="0" marL="457200" rtl="0" algn="l">
              <a:spcBef>
                <a:spcPts val="480"/>
              </a:spcBef>
              <a:spcAft>
                <a:spcPts val="0"/>
              </a:spcAft>
              <a:buClr>
                <a:schemeClr val="dk1"/>
              </a:buClr>
              <a:buSzPts val="1800"/>
              <a:buFont typeface="Open Sans"/>
              <a:buChar char="&gt;"/>
            </a:pPr>
            <a:r>
              <a:rPr lang="en-US" sz="1800">
                <a:solidFill>
                  <a:schemeClr val="dk1"/>
                </a:solidFill>
                <a:latin typeface="Open Sans"/>
                <a:ea typeface="Open Sans"/>
                <a:cs typeface="Open Sans"/>
                <a:sym typeface="Open Sans"/>
              </a:rPr>
              <a:t>Generalized deep learning, not tailored towards image segmentation </a:t>
            </a:r>
            <a:endParaRPr sz="1800">
              <a:solidFill>
                <a:schemeClr val="dk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idx="1" type="body"/>
          </p:nvPr>
        </p:nvSpPr>
        <p:spPr>
          <a:xfrm>
            <a:off x="659305" y="1736725"/>
            <a:ext cx="8076900" cy="4015500"/>
          </a:xfrm>
          <a:prstGeom prst="rect">
            <a:avLst/>
          </a:prstGeom>
        </p:spPr>
        <p:txBody>
          <a:bodyPr anchorCtr="0" anchor="t" bIns="45700" lIns="91425" spcFirstLastPara="1" rIns="91425" wrap="square" tIns="45700">
            <a:noAutofit/>
          </a:bodyPr>
          <a:lstStyle/>
          <a:p>
            <a:pPr indent="-342900" lvl="0" marL="457200" rtl="0" algn="l">
              <a:spcBef>
                <a:spcPts val="480"/>
              </a:spcBef>
              <a:spcAft>
                <a:spcPts val="0"/>
              </a:spcAft>
              <a:buClr>
                <a:schemeClr val="dk1"/>
              </a:buClr>
              <a:buSzPts val="1800"/>
              <a:buChar char="&gt;"/>
            </a:pPr>
            <a:r>
              <a:rPr lang="en-US" sz="1800">
                <a:solidFill>
                  <a:schemeClr val="dk1"/>
                </a:solidFill>
              </a:rPr>
              <a:t>Well defined functions for creating, training, and predicting with the model</a:t>
            </a:r>
            <a:endParaRPr sz="1800">
              <a:solidFill>
                <a:schemeClr val="dk1"/>
              </a:solidFill>
            </a:endParaRPr>
          </a:p>
          <a:p>
            <a:pPr indent="-342900" lvl="0" marL="457200" rtl="0" algn="l">
              <a:spcBef>
                <a:spcPts val="0"/>
              </a:spcBef>
              <a:spcAft>
                <a:spcPts val="0"/>
              </a:spcAft>
              <a:buClr>
                <a:schemeClr val="dk1"/>
              </a:buClr>
              <a:buSzPts val="1800"/>
              <a:buChar char="&gt;"/>
            </a:pPr>
            <a:r>
              <a:rPr lang="en-US" sz="1800">
                <a:solidFill>
                  <a:schemeClr val="dk1"/>
                </a:solidFill>
              </a:rPr>
              <a:t>No pre-processing of data needed due to the file format of training data</a:t>
            </a:r>
            <a:endParaRPr sz="1800">
              <a:solidFill>
                <a:schemeClr val="dk1"/>
              </a:solidFill>
            </a:endParaRPr>
          </a:p>
          <a:p>
            <a:pPr indent="-342900" lvl="0" marL="457200" rtl="0" algn="l">
              <a:spcBef>
                <a:spcPts val="0"/>
              </a:spcBef>
              <a:spcAft>
                <a:spcPts val="0"/>
              </a:spcAft>
              <a:buClr>
                <a:schemeClr val="dk1"/>
              </a:buClr>
              <a:buSzPts val="1800"/>
              <a:buChar char="&gt;"/>
            </a:pPr>
            <a:r>
              <a:rPr lang="en-US" sz="1800">
                <a:solidFill>
                  <a:schemeClr val="dk1"/>
                </a:solidFill>
              </a:rPr>
              <a:t>More examples of our specific application, object detection</a:t>
            </a:r>
            <a:endParaRPr sz="1800">
              <a:solidFill>
                <a:schemeClr val="dk1"/>
              </a:solidFill>
            </a:endParaRPr>
          </a:p>
          <a:p>
            <a:pPr indent="-342900" lvl="0" marL="457200" rtl="0" algn="l">
              <a:spcBef>
                <a:spcPts val="0"/>
              </a:spcBef>
              <a:spcAft>
                <a:spcPts val="0"/>
              </a:spcAft>
              <a:buClr>
                <a:schemeClr val="dk1"/>
              </a:buClr>
              <a:buSzPts val="1800"/>
              <a:buChar char="&gt;"/>
            </a:pPr>
            <a:r>
              <a:rPr lang="en-US" sz="1800">
                <a:solidFill>
                  <a:schemeClr val="dk1"/>
                </a:solidFill>
              </a:rPr>
              <a:t>YOLO (“You only look once”) model for object detection and image segmentation model created by UW alumni</a:t>
            </a:r>
            <a:endParaRPr sz="1800">
              <a:solidFill>
                <a:schemeClr val="dk1"/>
              </a:solidFill>
            </a:endParaRPr>
          </a:p>
        </p:txBody>
      </p:sp>
      <p:sp>
        <p:nvSpPr>
          <p:cNvPr id="89" name="Google Shape;89;p15"/>
          <p:cNvSpPr txBox="1"/>
          <p:nvPr>
            <p:ph type="title"/>
          </p:nvPr>
        </p:nvSpPr>
        <p:spPr>
          <a:xfrm>
            <a:off x="671757" y="371511"/>
            <a:ext cx="8064600" cy="992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Our Choice: YOLOv8</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idx="1" type="body"/>
          </p:nvPr>
        </p:nvSpPr>
        <p:spPr>
          <a:xfrm>
            <a:off x="671750" y="1531950"/>
            <a:ext cx="7654800" cy="3906300"/>
          </a:xfrm>
          <a:prstGeom prst="rect">
            <a:avLst/>
          </a:prstGeom>
        </p:spPr>
        <p:txBody>
          <a:bodyPr anchorCtr="0" anchor="t" bIns="45700" lIns="91425" spcFirstLastPara="1" rIns="91425" wrap="square" tIns="45700">
            <a:noAutofit/>
          </a:bodyPr>
          <a:lstStyle/>
          <a:p>
            <a:pPr indent="-342900" lvl="0" marL="457200" rtl="0" algn="l">
              <a:spcBef>
                <a:spcPts val="480"/>
              </a:spcBef>
              <a:spcAft>
                <a:spcPts val="0"/>
              </a:spcAft>
              <a:buSzPts val="1800"/>
              <a:buChar char="&gt;"/>
            </a:pPr>
            <a:r>
              <a:rPr b="0" lang="en-US" sz="1800"/>
              <a:t>Time consuming model training -&gt; start training now</a:t>
            </a:r>
            <a:endParaRPr b="0" sz="1800"/>
          </a:p>
          <a:p>
            <a:pPr indent="-342900" lvl="0" marL="457200" rtl="0" algn="l">
              <a:spcBef>
                <a:spcPts val="0"/>
              </a:spcBef>
              <a:spcAft>
                <a:spcPts val="0"/>
              </a:spcAft>
              <a:buSzPts val="1800"/>
              <a:buChar char="&gt;"/>
            </a:pPr>
            <a:r>
              <a:rPr b="0" lang="en-US" sz="1800"/>
              <a:t>Low mAP (mean Average Precision) ~ 0.6 for instance segmentation</a:t>
            </a:r>
            <a:endParaRPr b="0" sz="1800"/>
          </a:p>
          <a:p>
            <a:pPr indent="-342900" lvl="1" marL="914400" rtl="0" algn="l">
              <a:spcBef>
                <a:spcPts val="0"/>
              </a:spcBef>
              <a:spcAft>
                <a:spcPts val="0"/>
              </a:spcAft>
              <a:buSzPts val="1800"/>
              <a:buChar char="–"/>
            </a:pPr>
            <a:r>
              <a:rPr b="0" lang="en-US" sz="1800"/>
              <a:t>Scale back to semantics segmentation </a:t>
            </a:r>
            <a:endParaRPr b="0" sz="1800"/>
          </a:p>
          <a:p>
            <a:pPr indent="-342900" lvl="0" marL="457200" rtl="0" algn="l">
              <a:spcBef>
                <a:spcPts val="0"/>
              </a:spcBef>
              <a:spcAft>
                <a:spcPts val="0"/>
              </a:spcAft>
              <a:buSzPts val="1800"/>
              <a:buChar char="&gt;"/>
            </a:pPr>
            <a:r>
              <a:rPr b="0" lang="en-US" sz="1800"/>
              <a:t>“Black-box model” - with so many parameters and configurations available - it’s difficult to interpret the key features.</a:t>
            </a:r>
            <a:endParaRPr b="0" sz="1800"/>
          </a:p>
          <a:p>
            <a:pPr indent="-342900" lvl="1" marL="914400" rtl="0" algn="l">
              <a:spcBef>
                <a:spcPts val="0"/>
              </a:spcBef>
              <a:spcAft>
                <a:spcPts val="0"/>
              </a:spcAft>
              <a:buSzPts val="1800"/>
              <a:buChar char="–"/>
            </a:pPr>
            <a:r>
              <a:rPr b="0" lang="en-US" sz="1800"/>
              <a:t>Research into YOLOv8 </a:t>
            </a:r>
            <a:r>
              <a:rPr b="0" lang="en-US" sz="1800"/>
              <a:t>architecture</a:t>
            </a:r>
            <a:r>
              <a:rPr b="0" lang="en-US" sz="1800"/>
              <a:t> and understand it</a:t>
            </a:r>
            <a:endParaRPr b="0" sz="1800"/>
          </a:p>
          <a:p>
            <a:pPr indent="-342900" lvl="1" marL="914400" rtl="0" algn="l">
              <a:spcBef>
                <a:spcPts val="0"/>
              </a:spcBef>
              <a:spcAft>
                <a:spcPts val="0"/>
              </a:spcAft>
              <a:buClr>
                <a:schemeClr val="accent6"/>
              </a:buClr>
              <a:buSzPts val="1800"/>
              <a:buChar char="–"/>
            </a:pPr>
            <a:r>
              <a:rPr b="0" lang="en-US" sz="1800" u="sng">
                <a:solidFill>
                  <a:schemeClr val="accent6"/>
                </a:solidFill>
                <a:hlinkClick r:id="rId3">
                  <a:extLst>
                    <a:ext uri="{A12FA001-AC4F-418D-AE19-62706E023703}">
                      <ahyp:hlinkClr val="tx"/>
                    </a:ext>
                  </a:extLst>
                </a:hlinkClick>
              </a:rPr>
              <a:t>YOLOv8 architecture explained</a:t>
            </a:r>
            <a:endParaRPr b="0" sz="1800">
              <a:solidFill>
                <a:schemeClr val="accent6"/>
              </a:solidFill>
            </a:endParaRPr>
          </a:p>
        </p:txBody>
      </p:sp>
      <p:sp>
        <p:nvSpPr>
          <p:cNvPr id="95" name="Google Shape;95;p16"/>
          <p:cNvSpPr txBox="1"/>
          <p:nvPr>
            <p:ph type="title"/>
          </p:nvPr>
        </p:nvSpPr>
        <p:spPr>
          <a:xfrm>
            <a:off x="671756" y="365125"/>
            <a:ext cx="8184600" cy="998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Drawbacks &amp; Remaining Concerns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idx="1" type="body"/>
          </p:nvPr>
        </p:nvSpPr>
        <p:spPr>
          <a:xfrm>
            <a:off x="659305" y="1736725"/>
            <a:ext cx="8076900" cy="40155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US"/>
              <a:t>LIVE DEMO</a:t>
            </a:r>
            <a:endParaRPr/>
          </a:p>
        </p:txBody>
      </p:sp>
      <p:sp>
        <p:nvSpPr>
          <p:cNvPr id="101" name="Google Shape;101;p17"/>
          <p:cNvSpPr txBox="1"/>
          <p:nvPr>
            <p:ph type="title"/>
          </p:nvPr>
        </p:nvSpPr>
        <p:spPr>
          <a:xfrm>
            <a:off x="671757" y="371511"/>
            <a:ext cx="8064600" cy="992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Package Demonstration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8">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Custom Design">
  <a:themeElements>
    <a:clrScheme name=" 2">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